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256" r:id="rId2"/>
    <p:sldId id="319" r:id="rId3"/>
    <p:sldId id="320" r:id="rId4"/>
    <p:sldId id="321" r:id="rId5"/>
    <p:sldId id="323" r:id="rId6"/>
    <p:sldId id="324" r:id="rId7"/>
    <p:sldId id="325" r:id="rId8"/>
    <p:sldId id="327" r:id="rId9"/>
    <p:sldId id="326" r:id="rId10"/>
    <p:sldId id="328" r:id="rId11"/>
    <p:sldId id="331" r:id="rId12"/>
    <p:sldId id="330" r:id="rId13"/>
    <p:sldId id="329" r:id="rId1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55" autoAdjust="0"/>
    <p:restoredTop sz="84944"/>
  </p:normalViewPr>
  <p:slideViewPr>
    <p:cSldViewPr showGuides="1">
      <p:cViewPr varScale="1">
        <p:scale>
          <a:sx n="128" d="100"/>
          <a:sy n="128" d="100"/>
        </p:scale>
        <p:origin x="3264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314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r>
              <a:rPr lang="en-US"/>
              <a:t>Data, Models and Decisions  Fall 2016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98B3C35-D741-404E-9A7B-1DD0F3E2648E}" type="datetimeFigureOut">
              <a:rPr lang="en-US" smtClean="0"/>
              <a:t>11/17/21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5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499181E-7C27-DF44-B548-B49DBD25B6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224815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r>
              <a:rPr lang="en-US"/>
              <a:t>Data, Models and Decisions  Fall 2016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C2E081B2-5ED3-407A-9FD1-D7D4E344088E}" type="datetimeFigureOut">
              <a:rPr lang="en-US" smtClean="0"/>
              <a:pPr/>
              <a:t>11/17/21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BE57C2E-3234-42CA-87D7-5BB0CD4CE6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282858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formulas on the board before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E57C2E-3234-42CA-87D7-5BB0CD4CE6C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74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formulas on the board before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E57C2E-3234-42CA-87D7-5BB0CD4CE6C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76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Class of distributions with two parameters a and b</a:t>
            </a:r>
          </a:p>
          <a:p>
            <a:r>
              <a:rPr lang="en-US" dirty="0"/>
              <a:t>All live in 0-1, which is what we want for a belief about the probability of success of a Bernoulli</a:t>
            </a:r>
          </a:p>
          <a:p>
            <a:r>
              <a:rPr lang="en-US" dirty="0"/>
              <a:t>For a given a and b, the mean is a / a +b which looks frighteningly like the # success / # success + # failures</a:t>
            </a:r>
          </a:p>
          <a:p>
            <a:r>
              <a:rPr lang="en-US" dirty="0"/>
              <a:t>And it turns out they get narrower as a/b increase: for (1,1) its uniform (equally likely  which is as </a:t>
            </a:r>
            <a:r>
              <a:rPr lang="en-US" dirty="0" err="1"/>
              <a:t>unimformative</a:t>
            </a:r>
            <a:r>
              <a:rPr lang="en-US" dirty="0"/>
              <a:t> as it gets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E57C2E-3234-42CA-87D7-5BB0CD4CE6C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88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formulas on the board before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E57C2E-3234-42CA-87D7-5BB0CD4CE6C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333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formulas on the board before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E57C2E-3234-42CA-87D7-5BB0CD4CE6C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158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formulas on the board before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E57C2E-3234-42CA-87D7-5BB0CD4CE6C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4033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formulas on the board before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E57C2E-3234-42CA-87D7-5BB0CD4CE6C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062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formulas on the board before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E57C2E-3234-42CA-87D7-5BB0CD4CE6C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554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formulas on the board before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E57C2E-3234-42CA-87D7-5BB0CD4CE6C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165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formulas on the board before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E57C2E-3234-42CA-87D7-5BB0CD4CE6C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707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formulas on the board before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E57C2E-3234-42CA-87D7-5BB0CD4CE6C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103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formulas on the board before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E57C2E-3234-42CA-87D7-5BB0CD4CE6C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71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5005670D-5057-4B60-A257-867B1F82A9C0}" type="datetimeFigureOut">
              <a:rPr lang="en-US" smtClean="0"/>
              <a:pPr/>
              <a:t>11/17/21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52B60B5-BBF8-4A7F-8384-DA26A092FE3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670D-5057-4B60-A257-867B1F82A9C0}" type="datetimeFigureOut">
              <a:rPr lang="en-US" smtClean="0"/>
              <a:pPr/>
              <a:t>11/17/21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60B5-BBF8-4A7F-8384-DA26A092FE3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5005670D-5057-4B60-A257-867B1F82A9C0}" type="datetimeFigureOut">
              <a:rPr lang="en-US" smtClean="0"/>
              <a:pPr/>
              <a:t>11/17/21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952B60B5-BBF8-4A7F-8384-DA26A092FE3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670D-5057-4B60-A257-867B1F82A9C0}" type="datetimeFigureOut">
              <a:rPr lang="en-US" smtClean="0"/>
              <a:pPr/>
              <a:t>11/17/21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52B60B5-BBF8-4A7F-8384-DA26A092FE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670D-5057-4B60-A257-867B1F82A9C0}" type="datetimeFigureOut">
              <a:rPr lang="en-US" smtClean="0"/>
              <a:pPr/>
              <a:t>11/17/21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952B60B5-BBF8-4A7F-8384-DA26A092FE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5005670D-5057-4B60-A257-867B1F82A9C0}" type="datetimeFigureOut">
              <a:rPr lang="en-US" smtClean="0"/>
              <a:pPr/>
              <a:t>11/17/21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952B60B5-BBF8-4A7F-8384-DA26A092FE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5005670D-5057-4B60-A257-867B1F82A9C0}" type="datetimeFigureOut">
              <a:rPr lang="en-US" smtClean="0"/>
              <a:pPr/>
              <a:t>11/17/21</a:t>
            </a:fld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952B60B5-BBF8-4A7F-8384-DA26A092FE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670D-5057-4B60-A257-867B1F82A9C0}" type="datetimeFigureOut">
              <a:rPr lang="en-US" smtClean="0"/>
              <a:pPr/>
              <a:t>11/17/21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52B60B5-BBF8-4A7F-8384-DA26A092FE3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670D-5057-4B60-A257-867B1F82A9C0}" type="datetimeFigureOut">
              <a:rPr lang="en-US" smtClean="0"/>
              <a:pPr/>
              <a:t>11/17/21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52B60B5-BBF8-4A7F-8384-DA26A092FE3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670D-5057-4B60-A257-867B1F82A9C0}" type="datetimeFigureOut">
              <a:rPr lang="en-US" smtClean="0"/>
              <a:pPr/>
              <a:t>11/17/21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52B60B5-BBF8-4A7F-8384-DA26A092FE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5005670D-5057-4B60-A257-867B1F82A9C0}" type="datetimeFigureOut">
              <a:rPr lang="en-US" smtClean="0"/>
              <a:pPr/>
              <a:t>11/17/21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952B60B5-BBF8-4A7F-8384-DA26A092FE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/>
              <a:t>Click icon to add picture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005670D-5057-4B60-A257-867B1F82A9C0}" type="datetimeFigureOut">
              <a:rPr lang="en-US" smtClean="0"/>
              <a:pPr/>
              <a:t>11/17/21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952B60B5-BBF8-4A7F-8384-DA26A092FE3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4" Type="http://schemas.openxmlformats.org/officeDocument/2006/relationships/image" Target="../media/image3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00"/>
            <a:ext cx="8077200" cy="18288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RECITATION 10:</a:t>
            </a:r>
            <a:br>
              <a:rPr lang="en-US" dirty="0"/>
            </a:br>
            <a:r>
              <a:rPr lang="en-US" dirty="0"/>
              <a:t>bandits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81800" cy="685800"/>
          </a:xfrm>
        </p:spPr>
        <p:txBody>
          <a:bodyPr>
            <a:normAutofit/>
          </a:bodyPr>
          <a:lstStyle/>
          <a:p>
            <a:r>
              <a:rPr lang="en-US" dirty="0"/>
              <a:t>15.774/780 (Fall 2021)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91629" y="270266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Thompson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1600200"/>
                <a:ext cx="8378952" cy="518160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sz="2200" dirty="0"/>
                  <a:t>Key idea: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/>
                  <a:t> is unknown, treat it as a random variable (</a:t>
                </a:r>
                <a:r>
                  <a:rPr lang="en-US" sz="2200" dirty="0" err="1"/>
                  <a:t>r.v.</a:t>
                </a:r>
                <a:r>
                  <a:rPr lang="en-US" sz="2200" dirty="0"/>
                  <a:t>)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200" b="1" dirty="0"/>
                  <a:t>CAUTION</a:t>
                </a:r>
                <a:r>
                  <a:rPr lang="en-US" sz="2200" dirty="0"/>
                  <a:t> this is random variable inception! Don’t get confused: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sz="1900" dirty="0"/>
                  <a:t>The reward follows a </a:t>
                </a: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𝐵𝑒𝑟𝑛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900" dirty="0"/>
                  <a:t> distribution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900" dirty="0"/>
                  <a:t> is unknown.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sz="1900" dirty="0"/>
                  <a:t>We are saying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9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900" dirty="0"/>
                  <a:t>follows a different distribution.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1600200"/>
                <a:ext cx="8378952" cy="5181600"/>
              </a:xfrm>
              <a:blipFill>
                <a:blip r:embed="rId3"/>
                <a:stretch>
                  <a:fillRect l="-152" t="-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6825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Thompson Sampling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1600200"/>
                <a:ext cx="8378952" cy="518160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sz="2200" dirty="0"/>
                  <a:t>Key idea: 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/>
                  <a:t> is unknown, treat it as a random variable (</a:t>
                </a:r>
                <a:r>
                  <a:rPr lang="en-US" sz="2200" dirty="0" err="1"/>
                  <a:t>r.v.</a:t>
                </a:r>
                <a:r>
                  <a:rPr lang="en-US" sz="2200" dirty="0"/>
                  <a:t>)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200" dirty="0"/>
                  <a:t>We use random distribution to encode </a:t>
                </a:r>
                <a:r>
                  <a:rPr lang="en-US" sz="2200" i="1" dirty="0"/>
                  <a:t>belief</a:t>
                </a:r>
                <a:r>
                  <a:rPr lang="en-US" sz="2200" dirty="0"/>
                  <a:t> about</a:t>
                </a:r>
                <a:r>
                  <a:rPr lang="en-US" sz="2200" dirty="0">
                    <a:solidFill>
                      <a:srgbClr val="0070C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200" dirty="0"/>
              </a:p>
              <a:p>
                <a:pPr lvl="1">
                  <a:spcBef>
                    <a:spcPts val="1200"/>
                  </a:spcBef>
                </a:pPr>
                <a:r>
                  <a:rPr lang="en-US" sz="1900" dirty="0"/>
                  <a:t>Ideally, it should be centered around the true value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sz="1900" dirty="0"/>
                  <a:t>Its variance (spread) should tell us how uncertain we are</a:t>
                </a:r>
                <a:endParaRPr lang="en-US" sz="2200" dirty="0"/>
              </a:p>
              <a:p>
                <a:pPr>
                  <a:spcBef>
                    <a:spcPts val="1200"/>
                  </a:spcBef>
                </a:pPr>
                <a:r>
                  <a:rPr lang="en-US" sz="2200" dirty="0"/>
                  <a:t>Intuition from </a:t>
                </a:r>
                <a:r>
                  <a:rPr lang="en-US" sz="2200" b="1" dirty="0">
                    <a:solidFill>
                      <a:srgbClr val="0070C0"/>
                    </a:solidFill>
                  </a:rPr>
                  <a:t>Bayesian</a:t>
                </a:r>
                <a:r>
                  <a:rPr lang="en-US" sz="2200" dirty="0"/>
                  <a:t> </a:t>
                </a:r>
                <a:r>
                  <a:rPr lang="en-US" sz="2200" dirty="0">
                    <a:solidFill>
                      <a:srgbClr val="0070C0"/>
                    </a:solidFill>
                  </a:rPr>
                  <a:t>Statistics</a:t>
                </a:r>
                <a:r>
                  <a:rPr lang="en-US" sz="2200" dirty="0"/>
                  <a:t>: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sz="1900" dirty="0"/>
                  <a:t>Start with some initial belief </a:t>
                </a:r>
                <a:r>
                  <a:rPr lang="en-US" sz="1900" dirty="0">
                    <a:solidFill>
                      <a:srgbClr val="00B050"/>
                    </a:solidFill>
                  </a:rPr>
                  <a:t>(the prior distribution)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sz="1900" dirty="0"/>
                  <a:t>Update the belief using observed data </a:t>
                </a:r>
                <a:r>
                  <a:rPr lang="en-US" sz="1900" dirty="0">
                    <a:solidFill>
                      <a:srgbClr val="00B050"/>
                    </a:solidFill>
                  </a:rPr>
                  <a:t>(get posterior distribution)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1600200"/>
                <a:ext cx="8378952" cy="5181600"/>
              </a:xfrm>
              <a:blipFill>
                <a:blip r:embed="rId3"/>
                <a:stretch>
                  <a:fillRect l="-152" t="-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721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Thompson Sampling with Bernoulli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1600200"/>
                <a:ext cx="8378952" cy="518160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sz="2200" dirty="0">
                    <a:solidFill>
                      <a:srgbClr val="00B050"/>
                    </a:solidFill>
                  </a:rPr>
                  <a:t>Beta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err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2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rgbClr val="00B050"/>
                    </a:solidFill>
                  </a:rPr>
                  <a:t> </a:t>
                </a:r>
                <a:r>
                  <a:rPr lang="en-US" sz="2200" dirty="0"/>
                  <a:t>distributions are perfect for beliefs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2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/>
                  <a:t>*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1600200"/>
                <a:ext cx="8378952" cy="5181600"/>
              </a:xfrm>
              <a:blipFill>
                <a:blip r:embed="rId3"/>
                <a:stretch>
                  <a:fillRect l="-152" t="-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2212021-F1E4-9D46-BAE3-DAE097C4352B}"/>
              </a:ext>
            </a:extLst>
          </p:cNvPr>
          <p:cNvSpPr txBox="1"/>
          <p:nvPr/>
        </p:nvSpPr>
        <p:spPr>
          <a:xfrm>
            <a:off x="228600" y="6416361"/>
            <a:ext cx="3013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And have a theoretical basis.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CB7F89-81B7-8044-9A4C-BF4ECCC82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152" y="2615372"/>
            <a:ext cx="4082241" cy="344456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24E6EAE-DF4A-5845-9B00-E01E1E5F90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33154" y="2615372"/>
                <a:ext cx="3581400" cy="3834572"/>
              </a:xfrm>
              <a:prstGeom prst="rect">
                <a:avLst/>
              </a:prstGeom>
            </p:spPr>
            <p:txBody>
              <a:bodyPr vert="horz">
                <a:normAutofit/>
              </a:bodyPr>
              <a:lstStyle>
                <a:lvl1pPr marL="320040" indent="-320040" algn="l" rtl="0" eaLnBrk="1" latinLnBrk="0" hangingPunct="1">
                  <a:spcBef>
                    <a:spcPts val="700"/>
                  </a:spcBef>
                  <a:buClr>
                    <a:schemeClr val="accent2"/>
                  </a:buClr>
                  <a:buSzPct val="60000"/>
                  <a:buFont typeface="Wingdings"/>
                  <a:buChar char=""/>
                  <a:defRPr kumimoji="0" sz="29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40080" indent="-274320" algn="l" rtl="0" eaLnBrk="1" latinLnBrk="0" hangingPunct="1">
                  <a:spcBef>
                    <a:spcPts val="550"/>
                  </a:spcBef>
                  <a:buClr>
                    <a:schemeClr val="accent1"/>
                  </a:buClr>
                  <a:buSzPct val="70000"/>
                  <a:buFont typeface="Wingdings 2"/>
                  <a:buChar char="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rtl="0" eaLnBrk="1" latinLnBrk="0" hangingPunct="1">
                  <a:spcBef>
                    <a:spcPts val="500"/>
                  </a:spcBef>
                  <a:buClr>
                    <a:schemeClr val="accent2"/>
                  </a:buClr>
                  <a:buSzPct val="75000"/>
                  <a:buFont typeface="Wingdings"/>
                  <a:buChar char=""/>
                  <a:defRPr kumimoji="0"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-228600" algn="l" rtl="0" eaLnBrk="1" latinLnBrk="0" hangingPunct="1">
                  <a:spcBef>
                    <a:spcPts val="400"/>
                  </a:spcBef>
                  <a:buClr>
                    <a:schemeClr val="accent3"/>
                  </a:buClr>
                  <a:buSzPct val="75000"/>
                  <a:buFont typeface="Wingdings"/>
                  <a:buChar char="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-228600" algn="l" rtl="0" eaLnBrk="1" latinLnBrk="0" hangingPunct="1">
                  <a:spcBef>
                    <a:spcPts val="400"/>
                  </a:spcBef>
                  <a:buClr>
                    <a:schemeClr val="accent4"/>
                  </a:buClr>
                  <a:buSzPct val="65000"/>
                  <a:buFont typeface="Wingdings"/>
                  <a:buChar char="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103120" indent="-228600" algn="l" rtl="0" eaLnBrk="1" latinLnBrk="0" hangingPunct="1">
                  <a:spcBef>
                    <a:spcPct val="20000"/>
                  </a:spcBef>
                  <a:buClr>
                    <a:schemeClr val="accent1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377440" indent="-228600" algn="l" rtl="0" eaLnBrk="1" latinLnBrk="0" hangingPunct="1">
                  <a:spcBef>
                    <a:spcPct val="20000"/>
                  </a:spcBef>
                  <a:buClr>
                    <a:schemeClr val="accent2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651760" indent="-228600" algn="l" rtl="0" eaLnBrk="1" latinLnBrk="0" hangingPunct="1">
                  <a:spcBef>
                    <a:spcPct val="20000"/>
                  </a:spcBef>
                  <a:buClr>
                    <a:schemeClr val="accent3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26080" indent="-228600" algn="l" rtl="0" eaLnBrk="1" latinLnBrk="0" hangingPunct="1">
                  <a:spcBef>
                    <a:spcPct val="20000"/>
                  </a:spcBef>
                  <a:buClr>
                    <a:schemeClr val="accent4"/>
                  </a:buClr>
                  <a:buFont typeface="Wingdings"/>
                  <a:buChar char="§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1200"/>
                  </a:spcBef>
                </a:pPr>
                <a:r>
                  <a:rPr lang="en-US" sz="2200" dirty="0"/>
                  <a:t>Average is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lang="en-US" sz="2200" dirty="0"/>
              </a:p>
              <a:p>
                <a:pPr>
                  <a:spcBef>
                    <a:spcPts val="1200"/>
                  </a:spcBef>
                </a:pPr>
                <a:r>
                  <a:rPr lang="en-US" sz="2200" dirty="0"/>
                  <a:t>Uniform for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200" dirty="0"/>
              </a:p>
              <a:p>
                <a:pPr>
                  <a:spcBef>
                    <a:spcPts val="1200"/>
                  </a:spcBef>
                </a:pPr>
                <a:r>
                  <a:rPr lang="en-US" sz="2200" dirty="0"/>
                  <a:t>Wide when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small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200" dirty="0"/>
                  <a:t>Narrow when </a:t>
                </a:r>
                <a14:m>
                  <m:oMath xmlns:m="http://schemas.openxmlformats.org/officeDocument/2006/math">
                    <m:r>
                      <a:rPr lang="en-US" sz="2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large</a:t>
                </a:r>
              </a:p>
              <a:p>
                <a:pPr lvl="1">
                  <a:spcBef>
                    <a:spcPts val="1200"/>
                  </a:spcBef>
                </a:pPr>
                <a:endParaRPr lang="en-US" sz="1900" dirty="0"/>
              </a:p>
              <a:p>
                <a:pPr>
                  <a:spcBef>
                    <a:spcPts val="1200"/>
                  </a:spcBef>
                </a:pPr>
                <a:endParaRPr lang="en-US" sz="2200" dirty="0"/>
              </a:p>
              <a:p>
                <a:pPr>
                  <a:spcBef>
                    <a:spcPts val="1200"/>
                  </a:spcBef>
                </a:pPr>
                <a:endParaRPr lang="en-US" sz="22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A24E6EAE-DF4A-5845-9B00-E01E1E5F9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154" y="2615372"/>
                <a:ext cx="3581400" cy="38345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1000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Thompson Sampling with Bernoulli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1600200"/>
                <a:ext cx="8378952" cy="518160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sz="2200" dirty="0">
                    <a:solidFill>
                      <a:srgbClr val="00B050"/>
                    </a:solidFill>
                  </a:rPr>
                  <a:t>Beta</a:t>
                </a:r>
                <a14:m>
                  <m:oMath xmlns:m="http://schemas.openxmlformats.org/officeDocument/2006/math">
                    <m:r>
                      <a:rPr lang="en-US" sz="22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200" i="1" dirty="0" err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200" i="1" dirty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>
                    <a:solidFill>
                      <a:srgbClr val="00B050"/>
                    </a:solidFill>
                  </a:rPr>
                  <a:t> </a:t>
                </a:r>
                <a:r>
                  <a:rPr lang="en-US" sz="2200" dirty="0"/>
                  <a:t>distributions are perfect for beliefs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2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/>
                  <a:t>*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2200" dirty="0"/>
                  <a:t>At time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200" dirty="0"/>
                  <a:t>, we our belief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2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/>
                  <a:t> is that it is:</a:t>
                </a:r>
              </a:p>
              <a:p>
                <a:pPr marL="0" indent="0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𝐵𝑒𝑡𝑎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+1  </m:t>
                          </m:r>
                        </m:e>
                      </m:d>
                    </m:oMath>
                  </m:oMathPara>
                </a14:m>
                <a:endParaRPr lang="en-US" sz="2200" dirty="0"/>
              </a:p>
              <a:p>
                <a:pPr>
                  <a:spcBef>
                    <a:spcPts val="1200"/>
                  </a:spcBef>
                </a:pPr>
                <a:r>
                  <a:rPr lang="en-US" sz="2200" dirty="0"/>
                  <a:t>Bandit algorithm is easy-peasy:</a:t>
                </a:r>
              </a:p>
              <a:p>
                <a:pPr marL="822960" lvl="1" indent="-4572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1900" dirty="0"/>
                  <a:t>Start with Beta(1,1) prior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00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1900" dirty="0"/>
              </a:p>
              <a:p>
                <a:pPr marL="822960" lvl="1" indent="-4572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1900" dirty="0"/>
                  <a:t>Sample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dirty="0" smtClean="0">
                        <a:latin typeface="Cambria Math" panose="02040503050406030204" pitchFamily="18" charset="0"/>
                      </a:rPr>
                      <m:t>μ</m:t>
                    </m:r>
                    <m:d>
                      <m:d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t</m:t>
                        </m:r>
                        <m: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2000" b="0" i="0" dirty="0" smtClean="0">
                            <a:latin typeface="Cambria Math" panose="02040503050406030204" pitchFamily="18" charset="0"/>
                          </a:rPr>
                          <m:t>i</m:t>
                        </m:r>
                      </m:e>
                    </m:d>
                    <m:r>
                      <a:rPr lang="en-US" sz="2000" b="0" i="0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𝐵𝑒𝑡𝑎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d>
                  </m:oMath>
                </a14:m>
                <a:r>
                  <a:rPr lang="en-US" sz="1900" dirty="0"/>
                  <a:t> </a:t>
                </a:r>
              </a:p>
              <a:p>
                <a:pPr marL="822960" lvl="1" indent="-4572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1900" dirty="0"/>
                  <a:t>Pick arm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sz="19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9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900" b="0" i="1" dirty="0" smtClean="0">
                        <a:latin typeface="Cambria Math" panose="02040503050406030204" pitchFamily="18" charset="0"/>
                      </a:rPr>
                      <m:t>𝑎𝑟𝑔𝑚𝑎𝑥</m:t>
                    </m:r>
                    <m:r>
                      <a:rPr lang="en-US" sz="19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l-GR" sz="1900" b="0" i="1" dirty="0" smtClean="0">
                        <a:latin typeface="Cambria Math" panose="02040503050406030204" pitchFamily="18" charset="0"/>
                      </a:rPr>
                      <m:t>𝜇</m:t>
                    </m:r>
                    <m:d>
                      <m:dPr>
                        <m:ctrlPr>
                          <a:rPr lang="en-US" sz="19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9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9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sz="1900" dirty="0"/>
                  <a:t> </a:t>
                </a:r>
              </a:p>
              <a:p>
                <a:pPr marL="822960" lvl="1" indent="-4572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1900" dirty="0"/>
                  <a:t>Update a/b for chosen arm</a:t>
                </a:r>
              </a:p>
              <a:p>
                <a:pPr marL="822960" lvl="1" indent="-457200">
                  <a:spcBef>
                    <a:spcPts val="1200"/>
                  </a:spcBef>
                  <a:buFont typeface="+mj-lt"/>
                  <a:buAutoNum type="arabicPeriod"/>
                </a:pPr>
                <a:r>
                  <a:rPr lang="en-US" sz="1900" dirty="0"/>
                  <a:t>Repeat.</a:t>
                </a:r>
              </a:p>
              <a:p>
                <a:pPr marL="502920" indent="-457200">
                  <a:spcBef>
                    <a:spcPts val="1200"/>
                  </a:spcBef>
                </a:pPr>
                <a:r>
                  <a:rPr lang="en-US" sz="2200" dirty="0"/>
                  <a:t>Achieves log(T) regret!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1600200"/>
                <a:ext cx="8378952" cy="5181600"/>
              </a:xfrm>
              <a:blipFill>
                <a:blip r:embed="rId3"/>
                <a:stretch>
                  <a:fillRect l="-152" t="-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2212021-F1E4-9D46-BAE3-DAE097C4352B}"/>
              </a:ext>
            </a:extLst>
          </p:cNvPr>
          <p:cNvSpPr txBox="1"/>
          <p:nvPr/>
        </p:nvSpPr>
        <p:spPr>
          <a:xfrm>
            <a:off x="228600" y="6416361"/>
            <a:ext cx="2878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And has a theoretical basis.</a:t>
            </a:r>
          </a:p>
        </p:txBody>
      </p:sp>
      <p:sp>
        <p:nvSpPr>
          <p:cNvPr id="5" name="Rectangular Callout 4">
            <a:extLst>
              <a:ext uri="{FF2B5EF4-FFF2-40B4-BE49-F238E27FC236}">
                <a16:creationId xmlns:a16="http://schemas.microsoft.com/office/drawing/2014/main" id="{80545DE1-0689-4644-B2B1-18277F77FA4F}"/>
              </a:ext>
            </a:extLst>
          </p:cNvPr>
          <p:cNvSpPr/>
          <p:nvPr/>
        </p:nvSpPr>
        <p:spPr>
          <a:xfrm>
            <a:off x="5562600" y="4114800"/>
            <a:ext cx="2785429" cy="914399"/>
          </a:xfrm>
          <a:prstGeom prst="wedgeRectCallout">
            <a:avLst>
              <a:gd name="adj1" fmla="val -95678"/>
              <a:gd name="adj2" fmla="val -415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Why take random samples? Naturally does exploration</a:t>
            </a:r>
          </a:p>
        </p:txBody>
      </p:sp>
    </p:spTree>
    <p:extLst>
      <p:ext uri="{BB962C8B-B14F-4D97-AF65-F5344CB8AC3E}">
        <p14:creationId xmlns:p14="http://schemas.microsoft.com/office/powerpoint/2010/main" val="262941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500" dirty="0"/>
              <a:t>Last recitation of the semester </a:t>
            </a:r>
            <a:r>
              <a:rPr lang="en-US" sz="2500" dirty="0">
                <a:sym typeface="Wingdings" pitchFamily="2" charset="2"/>
              </a:rPr>
              <a:t></a:t>
            </a:r>
          </a:p>
          <a:p>
            <a:pPr lvl="1">
              <a:spcBef>
                <a:spcPts val="1200"/>
              </a:spcBef>
            </a:pPr>
            <a:r>
              <a:rPr lang="en-US" sz="1900" dirty="0">
                <a:sym typeface="Wingdings" pitchFamily="2" charset="2"/>
              </a:rPr>
              <a:t>Remaining recitations are project office hours</a:t>
            </a:r>
            <a:endParaRPr lang="en-US" sz="1900" dirty="0"/>
          </a:p>
          <a:p>
            <a:pPr>
              <a:spcBef>
                <a:spcPts val="1200"/>
              </a:spcBef>
            </a:pPr>
            <a:endParaRPr lang="en-US" sz="2200" dirty="0"/>
          </a:p>
          <a:p>
            <a:pPr>
              <a:spcBef>
                <a:spcPts val="1200"/>
              </a:spcBef>
            </a:pPr>
            <a:endParaRPr lang="en-US" sz="2200" dirty="0"/>
          </a:p>
          <a:p>
            <a:pPr marL="0" indent="0">
              <a:spcBef>
                <a:spcPts val="1200"/>
              </a:spcBef>
              <a:buNone/>
            </a:pPr>
            <a:endParaRPr lang="en-US" sz="2500" dirty="0"/>
          </a:p>
          <a:p>
            <a:pPr lvl="1">
              <a:spcBef>
                <a:spcPts val="1200"/>
              </a:spcBef>
            </a:pPr>
            <a:endParaRPr lang="en-US" sz="2200" dirty="0"/>
          </a:p>
          <a:p>
            <a:pPr lvl="1">
              <a:spcBef>
                <a:spcPts val="1200"/>
              </a:spcBef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388877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500" dirty="0"/>
              <a:t>Multi-Armed Bandits (MAB)</a:t>
            </a:r>
          </a:p>
          <a:p>
            <a:pPr lvl="1">
              <a:spcBef>
                <a:spcPts val="1200"/>
              </a:spcBef>
            </a:pPr>
            <a:r>
              <a:rPr lang="el-GR" sz="2000"/>
              <a:t>ε-</a:t>
            </a:r>
            <a:r>
              <a:rPr lang="en-US" sz="2000" dirty="0"/>
              <a:t>Greedy (+decaying)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UCB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Thompson Sampling</a:t>
            </a:r>
          </a:p>
          <a:p>
            <a:pPr>
              <a:spcBef>
                <a:spcPts val="1200"/>
              </a:spcBef>
            </a:pPr>
            <a:endParaRPr lang="en-US" sz="2200" dirty="0"/>
          </a:p>
          <a:p>
            <a:pPr>
              <a:spcBef>
                <a:spcPts val="1200"/>
              </a:spcBef>
            </a:pPr>
            <a:endParaRPr lang="en-US" sz="2200" dirty="0"/>
          </a:p>
          <a:p>
            <a:pPr marL="0" indent="0">
              <a:spcBef>
                <a:spcPts val="1200"/>
              </a:spcBef>
              <a:buNone/>
            </a:pPr>
            <a:endParaRPr lang="en-US" sz="2500" dirty="0"/>
          </a:p>
          <a:p>
            <a:pPr lvl="1">
              <a:spcBef>
                <a:spcPts val="1200"/>
              </a:spcBef>
            </a:pPr>
            <a:endParaRPr lang="en-US" sz="2200" dirty="0"/>
          </a:p>
          <a:p>
            <a:pPr lvl="1">
              <a:spcBef>
                <a:spcPts val="1200"/>
              </a:spcBef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550673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MAB 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518160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sz="2200" dirty="0"/>
                  <a:t>We have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200" dirty="0"/>
                  <a:t> arms (bandits) with </a:t>
                </a:r>
                <a:r>
                  <a:rPr lang="en-US" sz="2200" dirty="0">
                    <a:solidFill>
                      <a:srgbClr val="FF0000"/>
                    </a:solidFill>
                  </a:rPr>
                  <a:t>unknown</a:t>
                </a:r>
                <a:r>
                  <a:rPr lang="en-US" sz="2200" b="1" dirty="0"/>
                  <a:t> </a:t>
                </a:r>
                <a:r>
                  <a:rPr lang="en-US" sz="2200" dirty="0"/>
                  <a:t>reward distributions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200" dirty="0"/>
                  <a:t>At step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200" dirty="0"/>
                  <a:t>, we pick </a:t>
                </a:r>
                <a:r>
                  <a:rPr lang="en-US" sz="2200" dirty="0">
                    <a:solidFill>
                      <a:srgbClr val="0070C0"/>
                    </a:solidFill>
                  </a:rPr>
                  <a:t>one</a:t>
                </a:r>
                <a:r>
                  <a:rPr lang="en-US" sz="2200" dirty="0"/>
                  <a:t> arm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200" dirty="0"/>
                  <a:t> and </a:t>
                </a:r>
                <a:r>
                  <a:rPr lang="en-US" sz="2200" dirty="0">
                    <a:solidFill>
                      <a:srgbClr val="0070C0"/>
                    </a:solidFill>
                  </a:rPr>
                  <a:t>observe</a:t>
                </a:r>
                <a:r>
                  <a:rPr lang="en-US" sz="2200" dirty="0"/>
                  <a:t> reward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 ~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200" dirty="0"/>
              </a:p>
              <a:p>
                <a:pPr lvl="1">
                  <a:spcBef>
                    <a:spcPts val="1200"/>
                  </a:spcBef>
                </a:pPr>
                <a:r>
                  <a:rPr lang="en-US" sz="1600" dirty="0"/>
                  <a:t>Pick which arm based on observed rewards from previous steps (empirical distributions)</a:t>
                </a:r>
              </a:p>
              <a:p>
                <a:pPr>
                  <a:spcBef>
                    <a:spcPts val="1200"/>
                  </a:spcBef>
                </a:pPr>
                <a:endParaRPr lang="en-US" sz="2200" dirty="0"/>
              </a:p>
              <a:p>
                <a:pPr>
                  <a:spcBef>
                    <a:spcPts val="1200"/>
                  </a:spcBef>
                </a:pPr>
                <a:endParaRPr lang="en-US" sz="2200" dirty="0"/>
              </a:p>
              <a:p>
                <a:pPr>
                  <a:spcBef>
                    <a:spcPts val="1200"/>
                  </a:spcBef>
                </a:pPr>
                <a:endParaRPr lang="en-US" sz="2200" dirty="0"/>
              </a:p>
              <a:p>
                <a:pPr>
                  <a:spcBef>
                    <a:spcPts val="1200"/>
                  </a:spcBef>
                </a:pPr>
                <a:endParaRPr lang="en-US" sz="2200" dirty="0"/>
              </a:p>
              <a:p>
                <a:pPr>
                  <a:spcBef>
                    <a:spcPts val="1200"/>
                  </a:spcBef>
                </a:pPr>
                <a:endParaRPr lang="en-US" sz="2200" dirty="0"/>
              </a:p>
              <a:p>
                <a:pPr>
                  <a:spcBef>
                    <a:spcPts val="1200"/>
                  </a:spcBef>
                </a:pPr>
                <a:endParaRPr lang="en-US" sz="2200" dirty="0"/>
              </a:p>
              <a:p>
                <a:pPr marL="0" indent="0">
                  <a:spcBef>
                    <a:spcPts val="1200"/>
                  </a:spcBef>
                  <a:buNone/>
                </a:pPr>
                <a:r>
                  <a:rPr lang="en-US" sz="1900" dirty="0"/>
                  <a:t>	</a:t>
                </a:r>
              </a:p>
              <a:p>
                <a:pPr lvl="1">
                  <a:spcBef>
                    <a:spcPts val="1200"/>
                  </a:spcBef>
                </a:pPr>
                <a:endParaRPr lang="en-US" sz="1900" dirty="0"/>
              </a:p>
              <a:p>
                <a:pPr>
                  <a:spcBef>
                    <a:spcPts val="1200"/>
                  </a:spcBef>
                </a:pPr>
                <a:endParaRPr lang="en-US" sz="2200" dirty="0"/>
              </a:p>
              <a:p>
                <a:pPr marL="0" indent="0">
                  <a:spcBef>
                    <a:spcPts val="1200"/>
                  </a:spcBef>
                  <a:buNone/>
                </a:pPr>
                <a:endParaRPr lang="en-US" sz="2500" dirty="0"/>
              </a:p>
              <a:p>
                <a:pPr lvl="1">
                  <a:spcBef>
                    <a:spcPts val="1200"/>
                  </a:spcBef>
                </a:pPr>
                <a:endParaRPr lang="en-US" sz="2200" dirty="0"/>
              </a:p>
              <a:p>
                <a:pPr lvl="1">
                  <a:spcBef>
                    <a:spcPts val="1200"/>
                  </a:spcBef>
                </a:pPr>
                <a:endParaRPr lang="en-US" sz="19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5181600"/>
              </a:xfrm>
              <a:blipFill>
                <a:blip r:embed="rId3"/>
                <a:stretch>
                  <a:fillRect l="-156" t="-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BA900A-7410-CF48-A993-F088278E888B}"/>
                  </a:ext>
                </a:extLst>
              </p:cNvPr>
              <p:cNvSpPr txBox="1"/>
              <p:nvPr/>
            </p:nvSpPr>
            <p:spPr>
              <a:xfrm>
                <a:off x="2605385" y="6406999"/>
                <a:ext cx="33034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</a:rPr>
                  <a:t>Unknown</a:t>
                </a:r>
                <a:r>
                  <a:rPr lang="en-US" dirty="0"/>
                  <a:t> Reward Distributions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9BA900A-7410-CF48-A993-F088278E8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5385" y="6406999"/>
                <a:ext cx="3303405" cy="369332"/>
              </a:xfrm>
              <a:prstGeom prst="rect">
                <a:avLst/>
              </a:prstGeom>
              <a:blipFill>
                <a:blip r:embed="rId4"/>
                <a:stretch>
                  <a:fillRect l="-1145"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DFAB47F3-1965-1C4A-A082-75FB17A03431}"/>
              </a:ext>
            </a:extLst>
          </p:cNvPr>
          <p:cNvGrpSpPr/>
          <p:nvPr/>
        </p:nvGrpSpPr>
        <p:grpSpPr>
          <a:xfrm>
            <a:off x="1295400" y="3124054"/>
            <a:ext cx="4591698" cy="3281183"/>
            <a:chOff x="1245025" y="3402302"/>
            <a:chExt cx="4591698" cy="328118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5755CE1E-2C27-3948-96AF-32A15E0965B9}"/>
                </a:ext>
              </a:extLst>
            </p:cNvPr>
            <p:cNvGrpSpPr/>
            <p:nvPr/>
          </p:nvGrpSpPr>
          <p:grpSpPr>
            <a:xfrm>
              <a:off x="2491346" y="3440213"/>
              <a:ext cx="3273552" cy="1070595"/>
              <a:chOff x="2514600" y="2899169"/>
              <a:chExt cx="3273552" cy="1070595"/>
            </a:xfrm>
          </p:grpSpPr>
          <p:pic>
            <p:nvPicPr>
              <p:cNvPr id="1026" name="Picture 2" descr="Types of Frequency Distribution | Nave">
                <a:extLst>
                  <a:ext uri="{FF2B5EF4-FFF2-40B4-BE49-F238E27FC236}">
                    <a16:creationId xmlns:a16="http://schemas.microsoft.com/office/drawing/2014/main" id="{2BA392FC-6649-4940-8528-43611FE648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000" t="9897" r="12500" b="5356"/>
              <a:stretch/>
            </p:blipFill>
            <p:spPr bwMode="auto">
              <a:xfrm>
                <a:off x="2971800" y="2899169"/>
                <a:ext cx="2057400" cy="8429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CE213C6E-8A40-8242-9612-1A070AF6C89D}"/>
                      </a:ext>
                    </a:extLst>
                  </p:cNvPr>
                  <p:cNvSpPr txBox="1"/>
                  <p:nvPr/>
                </p:nvSpPr>
                <p:spPr>
                  <a:xfrm>
                    <a:off x="3780475" y="3692765"/>
                    <a:ext cx="37984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l-G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l-GR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CE213C6E-8A40-8242-9612-1A070AF6C89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80475" y="3692765"/>
                    <a:ext cx="379848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5B56758-963F-884A-A1A8-3D7574F891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600" y="3733799"/>
                <a:ext cx="3273552" cy="1"/>
              </a:xfrm>
              <a:prstGeom prst="line">
                <a:avLst/>
              </a:prstGeom>
              <a:ln w="3175">
                <a:solidFill>
                  <a:schemeClr val="dk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DC645898-1B5D-C647-A605-61A0EEB22453}"/>
                </a:ext>
              </a:extLst>
            </p:cNvPr>
            <p:cNvGrpSpPr/>
            <p:nvPr/>
          </p:nvGrpSpPr>
          <p:grpSpPr>
            <a:xfrm>
              <a:off x="2491346" y="4567624"/>
              <a:ext cx="3276600" cy="1098908"/>
              <a:chOff x="2514600" y="4250761"/>
              <a:chExt cx="3276600" cy="1098908"/>
            </a:xfrm>
          </p:grpSpPr>
          <p:pic>
            <p:nvPicPr>
              <p:cNvPr id="15" name="Picture 4" descr="What are some standard bimodal distributions? - Cross Validated">
                <a:extLst>
                  <a:ext uri="{FF2B5EF4-FFF2-40B4-BE49-F238E27FC236}">
                    <a16:creationId xmlns:a16="http://schemas.microsoft.com/office/drawing/2014/main" id="{F1B37DE5-6C86-2546-BF84-347D9877FB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495" t="12222" r="6725" b="14383"/>
              <a:stretch/>
            </p:blipFill>
            <p:spPr bwMode="auto">
              <a:xfrm>
                <a:off x="2590800" y="4250761"/>
                <a:ext cx="2835398" cy="84298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6CFD9676-4CFA-6B44-9865-3795F84E09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41799" y="4639535"/>
                <a:ext cx="0" cy="454215"/>
              </a:xfrm>
              <a:prstGeom prst="line">
                <a:avLst/>
              </a:prstGeom>
              <a:ln w="3175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F8EC194B-9D94-0E4E-BD26-CFAA7ADD5FCC}"/>
                      </a:ext>
                    </a:extLst>
                  </p:cNvPr>
                  <p:cNvSpPr txBox="1"/>
                  <p:nvPr/>
                </p:nvSpPr>
                <p:spPr>
                  <a:xfrm>
                    <a:off x="3551875" y="5072670"/>
                    <a:ext cx="3834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l-G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l-GR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F8EC194B-9D94-0E4E-BD26-CFAA7ADD5F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1875" y="5072670"/>
                    <a:ext cx="383438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652F857-AB1D-F747-ABEB-7BD948870A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600" y="5087503"/>
                <a:ext cx="3276600" cy="0"/>
              </a:xfrm>
              <a:prstGeom prst="line">
                <a:avLst/>
              </a:prstGeom>
              <a:ln w="3175">
                <a:solidFill>
                  <a:schemeClr val="dk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534E3CD6-43AB-744E-9118-12A2B2CB7B12}"/>
                </a:ext>
              </a:extLst>
            </p:cNvPr>
            <p:cNvGrpSpPr/>
            <p:nvPr/>
          </p:nvGrpSpPr>
          <p:grpSpPr>
            <a:xfrm>
              <a:off x="2483923" y="5850458"/>
              <a:ext cx="3352800" cy="833027"/>
              <a:chOff x="2514600" y="5636707"/>
              <a:chExt cx="3352800" cy="833027"/>
            </a:xfrm>
          </p:grpSpPr>
          <p:pic>
            <p:nvPicPr>
              <p:cNvPr id="13" name="Picture 2" descr="Types of Frequency Distribution | Nave">
                <a:extLst>
                  <a:ext uri="{FF2B5EF4-FFF2-40B4-BE49-F238E27FC236}">
                    <a16:creationId xmlns:a16="http://schemas.microsoft.com/office/drawing/2014/main" id="{59733574-1D62-9148-B3B3-FD2790DF27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000" t="9897" r="21307" b="5776"/>
              <a:stretch/>
            </p:blipFill>
            <p:spPr bwMode="auto">
              <a:xfrm>
                <a:off x="2819400" y="5636707"/>
                <a:ext cx="2971800" cy="61169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FE6317A8-CA96-1B46-83D6-E6E528C42FF2}"/>
                      </a:ext>
                    </a:extLst>
                  </p:cNvPr>
                  <p:cNvSpPr txBox="1"/>
                  <p:nvPr/>
                </p:nvSpPr>
                <p:spPr>
                  <a:xfrm>
                    <a:off x="4264762" y="6192735"/>
                    <a:ext cx="383438" cy="2769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l-G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1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l-GR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FE6317A8-CA96-1B46-83D6-E6E528C42FF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64762" y="6192735"/>
                    <a:ext cx="383438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B22697C4-5DD5-8548-A424-0D035AE646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600" y="6248400"/>
                <a:ext cx="3352800" cy="0"/>
              </a:xfrm>
              <a:prstGeom prst="line">
                <a:avLst/>
              </a:prstGeom>
              <a:ln w="3175">
                <a:solidFill>
                  <a:schemeClr val="dk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ADBB233-FC5F-A547-95B9-51F8EDB90ABC}"/>
                </a:ext>
              </a:extLst>
            </p:cNvPr>
            <p:cNvGrpSpPr/>
            <p:nvPr/>
          </p:nvGrpSpPr>
          <p:grpSpPr>
            <a:xfrm>
              <a:off x="1264723" y="5640833"/>
              <a:ext cx="786193" cy="966421"/>
              <a:chOff x="1219981" y="2534993"/>
              <a:chExt cx="978408" cy="1271242"/>
            </a:xfrm>
          </p:grpSpPr>
          <p:pic>
            <p:nvPicPr>
              <p:cNvPr id="37" name="Picture 2" descr="Casino, Gambling, Game, Slot Machine">
                <a:extLst>
                  <a:ext uri="{FF2B5EF4-FFF2-40B4-BE49-F238E27FC236}">
                    <a16:creationId xmlns:a16="http://schemas.microsoft.com/office/drawing/2014/main" id="{51551C61-78A2-FF43-A848-1DEA42765DA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19981" y="2534993"/>
                <a:ext cx="978408" cy="10395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D50A86B-25F4-D549-9C04-6D388C13AF17}"/>
                  </a:ext>
                </a:extLst>
              </p:cNvPr>
              <p:cNvSpPr txBox="1"/>
              <p:nvPr/>
            </p:nvSpPr>
            <p:spPr>
              <a:xfrm>
                <a:off x="1360961" y="3467681"/>
                <a:ext cx="68730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Arm 3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DA3A6DB5-EEC7-BB4E-ABFB-2D26F4AB865B}"/>
                </a:ext>
              </a:extLst>
            </p:cNvPr>
            <p:cNvGrpSpPr/>
            <p:nvPr/>
          </p:nvGrpSpPr>
          <p:grpSpPr>
            <a:xfrm>
              <a:off x="1245025" y="4546431"/>
              <a:ext cx="786193" cy="1047600"/>
              <a:chOff x="1219981" y="2534993"/>
              <a:chExt cx="978408" cy="1378026"/>
            </a:xfrm>
          </p:grpSpPr>
          <p:pic>
            <p:nvPicPr>
              <p:cNvPr id="52" name="Picture 2" descr="Casino, Gambling, Game, Slot Machine">
                <a:extLst>
                  <a:ext uri="{FF2B5EF4-FFF2-40B4-BE49-F238E27FC236}">
                    <a16:creationId xmlns:a16="http://schemas.microsoft.com/office/drawing/2014/main" id="{80F1E1D9-2B64-CD4B-BDCE-5147E2C1AE3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19981" y="2534993"/>
                <a:ext cx="978408" cy="10395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F23BB8DB-CBC4-464E-97DA-4722F6DD93AE}"/>
                  </a:ext>
                </a:extLst>
              </p:cNvPr>
              <p:cNvSpPr txBox="1"/>
              <p:nvPr/>
            </p:nvSpPr>
            <p:spPr>
              <a:xfrm>
                <a:off x="1276942" y="3467681"/>
                <a:ext cx="855342" cy="4453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Arm 2</a:t>
                </a:r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A1C8619-7EC0-D44B-B987-30C8FF42CA43}"/>
                </a:ext>
              </a:extLst>
            </p:cNvPr>
            <p:cNvGrpSpPr/>
            <p:nvPr/>
          </p:nvGrpSpPr>
          <p:grpSpPr>
            <a:xfrm>
              <a:off x="1248952" y="3402302"/>
              <a:ext cx="786193" cy="1047600"/>
              <a:chOff x="1219981" y="2534993"/>
              <a:chExt cx="978408" cy="1378026"/>
            </a:xfrm>
          </p:grpSpPr>
          <p:pic>
            <p:nvPicPr>
              <p:cNvPr id="55" name="Picture 2" descr="Casino, Gambling, Game, Slot Machine">
                <a:extLst>
                  <a:ext uri="{FF2B5EF4-FFF2-40B4-BE49-F238E27FC236}">
                    <a16:creationId xmlns:a16="http://schemas.microsoft.com/office/drawing/2014/main" id="{C437D9D3-A74C-6042-98B2-D5206AB105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19981" y="2534993"/>
                <a:ext cx="978408" cy="10395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A10C67E-BEE7-0845-BB11-450A31F82D58}"/>
                  </a:ext>
                </a:extLst>
              </p:cNvPr>
              <p:cNvSpPr txBox="1"/>
              <p:nvPr/>
            </p:nvSpPr>
            <p:spPr>
              <a:xfrm>
                <a:off x="1276942" y="3467681"/>
                <a:ext cx="855342" cy="4453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Arm 1</a:t>
                </a:r>
              </a:p>
            </p:txBody>
          </p:sp>
        </p:grp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A292A3CE-F1D5-3C4D-986F-F11FB8B9815C}"/>
              </a:ext>
            </a:extLst>
          </p:cNvPr>
          <p:cNvSpPr txBox="1"/>
          <p:nvPr/>
        </p:nvSpPr>
        <p:spPr>
          <a:xfrm>
            <a:off x="6172200" y="6429697"/>
            <a:ext cx="2756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Observed</a:t>
            </a:r>
            <a:r>
              <a:rPr lang="en-US" dirty="0"/>
              <a:t> Rewards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2D557BBF-2B0B-874F-A573-C9C7B2D36BFA}"/>
              </a:ext>
            </a:extLst>
          </p:cNvPr>
          <p:cNvGrpSpPr/>
          <p:nvPr/>
        </p:nvGrpSpPr>
        <p:grpSpPr>
          <a:xfrm>
            <a:off x="6414850" y="5290453"/>
            <a:ext cx="1984248" cy="955960"/>
            <a:chOff x="6390268" y="3042633"/>
            <a:chExt cx="1984248" cy="955960"/>
          </a:xfrm>
        </p:grpSpPr>
        <p:sp>
          <p:nvSpPr>
            <p:cNvPr id="60" name="Cloud 59">
              <a:extLst>
                <a:ext uri="{FF2B5EF4-FFF2-40B4-BE49-F238E27FC236}">
                  <a16:creationId xmlns:a16="http://schemas.microsoft.com/office/drawing/2014/main" id="{B5D582DB-CBBF-284F-8710-E96AA33592C3}"/>
                </a:ext>
              </a:extLst>
            </p:cNvPr>
            <p:cNvSpPr/>
            <p:nvPr/>
          </p:nvSpPr>
          <p:spPr>
            <a:xfrm>
              <a:off x="6390268" y="3042633"/>
              <a:ext cx="1984248" cy="955960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190ED4D8-FD17-8443-94C4-16C1EC7E78D7}"/>
                    </a:ext>
                  </a:extLst>
                </p:cNvPr>
                <p:cNvSpPr txBox="1"/>
                <p:nvPr/>
              </p:nvSpPr>
              <p:spPr>
                <a:xfrm>
                  <a:off x="6795534" y="3457569"/>
                  <a:ext cx="193515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190ED4D8-FD17-8443-94C4-16C1EC7E78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5534" y="3457569"/>
                  <a:ext cx="193515" cy="215444"/>
                </a:xfrm>
                <a:prstGeom prst="rect">
                  <a:avLst/>
                </a:prstGeom>
                <a:blipFill>
                  <a:blip r:embed="rId11"/>
                  <a:stretch>
                    <a:fillRect l="-125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8E34AE6F-3A57-764E-95E0-4B8ADC801879}"/>
                    </a:ext>
                  </a:extLst>
                </p:cNvPr>
                <p:cNvSpPr txBox="1"/>
                <p:nvPr/>
              </p:nvSpPr>
              <p:spPr>
                <a:xfrm>
                  <a:off x="7179789" y="3248031"/>
                  <a:ext cx="19768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8E34AE6F-3A57-764E-95E0-4B8ADC8018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79789" y="3248031"/>
                  <a:ext cx="197683" cy="215444"/>
                </a:xfrm>
                <a:prstGeom prst="rect">
                  <a:avLst/>
                </a:prstGeom>
                <a:blipFill>
                  <a:blip r:embed="rId12"/>
                  <a:stretch>
                    <a:fillRect l="-12500" r="-12500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43249679-E5FB-9A4E-9293-4F8C653EE08F}"/>
                    </a:ext>
                  </a:extLst>
                </p:cNvPr>
                <p:cNvSpPr txBox="1"/>
                <p:nvPr/>
              </p:nvSpPr>
              <p:spPr>
                <a:xfrm>
                  <a:off x="7222038" y="3609005"/>
                  <a:ext cx="19768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43249679-E5FB-9A4E-9293-4F8C653EE0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2038" y="3609005"/>
                  <a:ext cx="197683" cy="215444"/>
                </a:xfrm>
                <a:prstGeom prst="rect">
                  <a:avLst/>
                </a:prstGeom>
                <a:blipFill>
                  <a:blip r:embed="rId13"/>
                  <a:stretch>
                    <a:fillRect l="-11765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EFF85598-621F-1647-9810-5C1713943156}"/>
                    </a:ext>
                  </a:extLst>
                </p:cNvPr>
                <p:cNvSpPr txBox="1"/>
                <p:nvPr/>
              </p:nvSpPr>
              <p:spPr>
                <a:xfrm>
                  <a:off x="7594471" y="3349847"/>
                  <a:ext cx="19768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EFF85598-621F-1647-9810-5C17139431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4471" y="3349847"/>
                  <a:ext cx="197683" cy="215444"/>
                </a:xfrm>
                <a:prstGeom prst="rect">
                  <a:avLst/>
                </a:prstGeom>
                <a:blipFill>
                  <a:blip r:embed="rId14"/>
                  <a:stretch>
                    <a:fillRect l="-12500" r="-625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01277D8-89F4-EC48-BC07-D36418908232}"/>
              </a:ext>
            </a:extLst>
          </p:cNvPr>
          <p:cNvGrpSpPr/>
          <p:nvPr/>
        </p:nvGrpSpPr>
        <p:grpSpPr>
          <a:xfrm>
            <a:off x="6390268" y="4171654"/>
            <a:ext cx="1984248" cy="955960"/>
            <a:chOff x="6390268" y="4171654"/>
            <a:chExt cx="1984248" cy="955960"/>
          </a:xfrm>
        </p:grpSpPr>
        <p:sp>
          <p:nvSpPr>
            <p:cNvPr id="64" name="Cloud 63">
              <a:extLst>
                <a:ext uri="{FF2B5EF4-FFF2-40B4-BE49-F238E27FC236}">
                  <a16:creationId xmlns:a16="http://schemas.microsoft.com/office/drawing/2014/main" id="{E4C3CFE4-4B63-D64B-AAC2-4C03507DCD23}"/>
                </a:ext>
              </a:extLst>
            </p:cNvPr>
            <p:cNvSpPr/>
            <p:nvPr/>
          </p:nvSpPr>
          <p:spPr>
            <a:xfrm>
              <a:off x="6390268" y="4171654"/>
              <a:ext cx="1984248" cy="955960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5623E18C-70CF-F54F-96E4-E46082E82637}"/>
                    </a:ext>
                  </a:extLst>
                </p:cNvPr>
                <p:cNvSpPr txBox="1"/>
                <p:nvPr/>
              </p:nvSpPr>
              <p:spPr>
                <a:xfrm>
                  <a:off x="6989801" y="4413529"/>
                  <a:ext cx="189988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5623E18C-70CF-F54F-96E4-E46082E826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9801" y="4413529"/>
                  <a:ext cx="189988" cy="215444"/>
                </a:xfrm>
                <a:prstGeom prst="rect">
                  <a:avLst/>
                </a:prstGeom>
                <a:blipFill>
                  <a:blip r:embed="rId15"/>
                  <a:stretch>
                    <a:fillRect l="-1250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42AB5BB5-8594-F84A-B750-9C41F4E75D00}"/>
                    </a:ext>
                  </a:extLst>
                </p:cNvPr>
                <p:cNvSpPr txBox="1"/>
                <p:nvPr/>
              </p:nvSpPr>
              <p:spPr>
                <a:xfrm>
                  <a:off x="7433616" y="4603148"/>
                  <a:ext cx="19768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42AB5BB5-8594-F84A-B750-9C41F4E75D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33616" y="4603148"/>
                  <a:ext cx="197683" cy="215444"/>
                </a:xfrm>
                <a:prstGeom prst="rect">
                  <a:avLst/>
                </a:prstGeom>
                <a:blipFill>
                  <a:blip r:embed="rId16"/>
                  <a:stretch>
                    <a:fillRect l="-12500" r="-6250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863F0C45-CAA8-5F41-A97B-9BC4862E442F}"/>
              </a:ext>
            </a:extLst>
          </p:cNvPr>
          <p:cNvGrpSpPr/>
          <p:nvPr/>
        </p:nvGrpSpPr>
        <p:grpSpPr>
          <a:xfrm>
            <a:off x="6362028" y="3060280"/>
            <a:ext cx="1984248" cy="955960"/>
            <a:chOff x="6362028" y="3060280"/>
            <a:chExt cx="1984248" cy="955960"/>
          </a:xfrm>
        </p:grpSpPr>
        <p:sp>
          <p:nvSpPr>
            <p:cNvPr id="65" name="Cloud 64">
              <a:extLst>
                <a:ext uri="{FF2B5EF4-FFF2-40B4-BE49-F238E27FC236}">
                  <a16:creationId xmlns:a16="http://schemas.microsoft.com/office/drawing/2014/main" id="{B567D48A-4D73-E243-9896-0720BDEA8B42}"/>
                </a:ext>
              </a:extLst>
            </p:cNvPr>
            <p:cNvSpPr/>
            <p:nvPr/>
          </p:nvSpPr>
          <p:spPr>
            <a:xfrm>
              <a:off x="6362028" y="3060280"/>
              <a:ext cx="1984248" cy="955960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024C4D66-A49A-2741-A94C-214A16C54733}"/>
                    </a:ext>
                  </a:extLst>
                </p:cNvPr>
                <p:cNvSpPr txBox="1"/>
                <p:nvPr/>
              </p:nvSpPr>
              <p:spPr>
                <a:xfrm>
                  <a:off x="6920705" y="3373021"/>
                  <a:ext cx="19768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024C4D66-A49A-2741-A94C-214A16C5473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20705" y="3373021"/>
                  <a:ext cx="197683" cy="215444"/>
                </a:xfrm>
                <a:prstGeom prst="rect">
                  <a:avLst/>
                </a:prstGeom>
                <a:blipFill>
                  <a:blip r:embed="rId17"/>
                  <a:stretch>
                    <a:fillRect l="-5882" r="-5882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16B8E0B-51A9-1749-90DF-6FAFA0274781}"/>
                    </a:ext>
                  </a:extLst>
                </p:cNvPr>
                <p:cNvSpPr txBox="1"/>
                <p:nvPr/>
              </p:nvSpPr>
              <p:spPr>
                <a:xfrm>
                  <a:off x="7321698" y="3519199"/>
                  <a:ext cx="197683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116B8E0B-51A9-1749-90DF-6FAFA02747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21698" y="3519199"/>
                  <a:ext cx="197683" cy="215444"/>
                </a:xfrm>
                <a:prstGeom prst="rect">
                  <a:avLst/>
                </a:prstGeom>
                <a:blipFill>
                  <a:blip r:embed="rId18"/>
                  <a:stretch>
                    <a:fillRect l="-12500" r="-6250" b="-105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7542BC92-AED9-B74B-8F00-5165127A818A}"/>
                    </a:ext>
                  </a:extLst>
                </p:cNvPr>
                <p:cNvSpPr txBox="1"/>
                <p:nvPr/>
              </p:nvSpPr>
              <p:spPr>
                <a:xfrm>
                  <a:off x="7664357" y="3224531"/>
                  <a:ext cx="194476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1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</m:oMath>
                    </m:oMathPara>
                  </a14:m>
                  <a:endParaRPr lang="en-US" sz="1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7542BC92-AED9-B74B-8F00-5165127A81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64357" y="3224531"/>
                  <a:ext cx="194476" cy="215444"/>
                </a:xfrm>
                <a:prstGeom prst="rect">
                  <a:avLst/>
                </a:prstGeom>
                <a:blipFill>
                  <a:blip r:embed="rId19"/>
                  <a:stretch>
                    <a:fillRect l="-12500" r="-6250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28695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MAB Setting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518160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sz="2200" dirty="0"/>
                  <a:t>So any good strategy needs to balance: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sz="1900" dirty="0">
                    <a:solidFill>
                      <a:srgbClr val="00B050"/>
                    </a:solidFill>
                  </a:rPr>
                  <a:t>Exploitation</a:t>
                </a:r>
                <a:r>
                  <a:rPr lang="en-US" sz="1900" dirty="0"/>
                  <a:t> pull arms we are sure have high mean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sz="1900" dirty="0">
                    <a:solidFill>
                      <a:srgbClr val="FF0000"/>
                    </a:solidFill>
                  </a:rPr>
                  <a:t>Exploration</a:t>
                </a:r>
                <a:r>
                  <a:rPr lang="en-US" sz="1900" dirty="0"/>
                  <a:t> pull arms we are not sure about to learn about their rewards</a:t>
                </a:r>
                <a:r>
                  <a:rPr lang="en-US" sz="2200" dirty="0"/>
                  <a:t>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2200" dirty="0"/>
                  <a:t>We try to find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200" dirty="0"/>
                  <a:t> that minimize </a:t>
                </a:r>
                <a:r>
                  <a:rPr lang="en-US" sz="2200" dirty="0">
                    <a:solidFill>
                      <a:srgbClr val="0070C0"/>
                    </a:solidFill>
                  </a:rPr>
                  <a:t>regret</a:t>
                </a:r>
                <a:r>
                  <a:rPr lang="en-US" sz="2200" dirty="0"/>
                  <a:t>:</a:t>
                </a:r>
                <a:endParaRPr lang="en-US" sz="1900" dirty="0"/>
              </a:p>
              <a:p>
                <a:pPr marL="0" indent="0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  <a:p>
                <a:pPr marL="0" indent="0">
                  <a:spcBef>
                    <a:spcPts val="1200"/>
                  </a:spcBef>
                  <a:buNone/>
                </a:pPr>
                <a:endParaRPr lang="en-US" sz="2200" dirty="0"/>
              </a:p>
              <a:p>
                <a:pPr marL="0" indent="0">
                  <a:spcBef>
                    <a:spcPts val="1200"/>
                  </a:spcBef>
                  <a:buNone/>
                </a:pPr>
                <a:endParaRPr lang="en-US" sz="2200" dirty="0"/>
              </a:p>
              <a:p>
                <a:pPr marL="0" indent="0">
                  <a:spcBef>
                    <a:spcPts val="1200"/>
                  </a:spcBef>
                  <a:buNone/>
                </a:pPr>
                <a:endParaRPr lang="en-US" sz="2200" dirty="0"/>
              </a:p>
              <a:p>
                <a:pPr>
                  <a:spcBef>
                    <a:spcPts val="1200"/>
                  </a:spcBef>
                </a:pPr>
                <a:r>
                  <a:rPr lang="en-US" sz="2200" dirty="0"/>
                  <a:t>Regret is linear in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200" b="0" dirty="0"/>
                  <a:t> BAD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200" dirty="0"/>
                  <a:t>Regret is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20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200" i="0" dirty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2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d>
                      </m:e>
                    </m:func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200" dirty="0"/>
                  <a:t> Good. </a:t>
                </a:r>
                <a:endParaRPr lang="en-US" sz="2200" b="0" dirty="0"/>
              </a:p>
              <a:p>
                <a:pPr>
                  <a:spcBef>
                    <a:spcPts val="1200"/>
                  </a:spcBef>
                </a:pPr>
                <a:endParaRPr lang="en-US" sz="2200" dirty="0"/>
              </a:p>
              <a:p>
                <a:pPr>
                  <a:spcBef>
                    <a:spcPts val="1200"/>
                  </a:spcBef>
                </a:pP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5181600"/>
              </a:xfrm>
              <a:blipFill>
                <a:blip r:embed="rId3"/>
                <a:stretch>
                  <a:fillRect l="-156" t="-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ular Callout 3">
                <a:extLst>
                  <a:ext uri="{FF2B5EF4-FFF2-40B4-BE49-F238E27FC236}">
                    <a16:creationId xmlns:a16="http://schemas.microsoft.com/office/drawing/2014/main" id="{38E15A44-D039-1049-8323-4E397380ABD5}"/>
                  </a:ext>
                </a:extLst>
              </p:cNvPr>
              <p:cNvSpPr/>
              <p:nvPr/>
            </p:nvSpPr>
            <p:spPr>
              <a:xfrm>
                <a:off x="1066800" y="4516936"/>
                <a:ext cx="1828800" cy="664664"/>
              </a:xfrm>
              <a:prstGeom prst="wedgeRectCallout">
                <a:avLst>
                  <a:gd name="adj1" fmla="val 72597"/>
                  <a:gd name="adj2" fmla="val -137126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Regret of using my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at time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ular Callout 3">
                <a:extLst>
                  <a:ext uri="{FF2B5EF4-FFF2-40B4-BE49-F238E27FC236}">
                    <a16:creationId xmlns:a16="http://schemas.microsoft.com/office/drawing/2014/main" id="{38E15A44-D039-1049-8323-4E397380AB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4516936"/>
                <a:ext cx="1828800" cy="664664"/>
              </a:xfrm>
              <a:prstGeom prst="wedgeRectCallout">
                <a:avLst>
                  <a:gd name="adj1" fmla="val 72597"/>
                  <a:gd name="adj2" fmla="val -137126"/>
                </a:avLst>
              </a:prstGeom>
              <a:blipFill>
                <a:blip r:embed="rId4"/>
                <a:stretch>
                  <a:fillRect b="-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ular Callout 4">
                <a:extLst>
                  <a:ext uri="{FF2B5EF4-FFF2-40B4-BE49-F238E27FC236}">
                    <a16:creationId xmlns:a16="http://schemas.microsoft.com/office/drawing/2014/main" id="{AF00073E-4E36-344F-B1DB-FB9CFC731F43}"/>
                  </a:ext>
                </a:extLst>
              </p:cNvPr>
              <p:cNvSpPr/>
              <p:nvPr/>
            </p:nvSpPr>
            <p:spPr>
              <a:xfrm>
                <a:off x="3374225" y="4516936"/>
                <a:ext cx="2286000" cy="664664"/>
              </a:xfrm>
              <a:prstGeom prst="wedgeRectCallout">
                <a:avLst>
                  <a:gd name="adj1" fmla="val 8072"/>
                  <a:gd name="adj2" fmla="val -13110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Avg. reward of (unknown)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at time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ular Callout 4">
                <a:extLst>
                  <a:ext uri="{FF2B5EF4-FFF2-40B4-BE49-F238E27FC236}">
                    <a16:creationId xmlns:a16="http://schemas.microsoft.com/office/drawing/2014/main" id="{AF00073E-4E36-344F-B1DB-FB9CFC731F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225" y="4516936"/>
                <a:ext cx="2286000" cy="664664"/>
              </a:xfrm>
              <a:prstGeom prst="wedgeRectCallout">
                <a:avLst>
                  <a:gd name="adj1" fmla="val 8072"/>
                  <a:gd name="adj2" fmla="val -131101"/>
                </a:avLst>
              </a:prstGeom>
              <a:blipFill>
                <a:blip r:embed="rId5"/>
                <a:stretch>
                  <a:fillRect l="-1099" b="-7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ular Callout 5">
                <a:extLst>
                  <a:ext uri="{FF2B5EF4-FFF2-40B4-BE49-F238E27FC236}">
                    <a16:creationId xmlns:a16="http://schemas.microsoft.com/office/drawing/2014/main" id="{6AB9790E-32E7-F746-8ECA-9FDC86847713}"/>
                  </a:ext>
                </a:extLst>
              </p:cNvPr>
              <p:cNvSpPr/>
              <p:nvPr/>
            </p:nvSpPr>
            <p:spPr>
              <a:xfrm>
                <a:off x="6138850" y="4516936"/>
                <a:ext cx="2286000" cy="664664"/>
              </a:xfrm>
              <a:prstGeom prst="wedgeRectCallout">
                <a:avLst>
                  <a:gd name="adj1" fmla="val -45358"/>
                  <a:gd name="adj2" fmla="val -13110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Avg. reward of my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at time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ular Callout 5">
                <a:extLst>
                  <a:ext uri="{FF2B5EF4-FFF2-40B4-BE49-F238E27FC236}">
                    <a16:creationId xmlns:a16="http://schemas.microsoft.com/office/drawing/2014/main" id="{6AB9790E-32E7-F746-8ECA-9FDC868477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8850" y="4516936"/>
                <a:ext cx="2286000" cy="664664"/>
              </a:xfrm>
              <a:prstGeom prst="wedgeRectCallout">
                <a:avLst>
                  <a:gd name="adj1" fmla="val -45358"/>
                  <a:gd name="adj2" fmla="val -131101"/>
                </a:avLst>
              </a:prstGeom>
              <a:blipFill>
                <a:blip r:embed="rId6"/>
                <a:stretch>
                  <a:fillRect b="-7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6206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/>
              <a:t>ε-</a:t>
            </a:r>
            <a:r>
              <a:rPr lang="en-US" dirty="0"/>
              <a:t>Greedy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5728866" y="1600200"/>
                <a:ext cx="3186534" cy="518160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sz="2200" dirty="0"/>
                  <a:t>w.p. </a:t>
                </a:r>
                <a14:m>
                  <m:oMath xmlns:m="http://schemas.openxmlformats.org/officeDocument/2006/math">
                    <m:r>
                      <a:rPr lang="el-GR" sz="2200" b="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200" b="0" dirty="0"/>
                  <a:t> </a:t>
                </a:r>
                <a:r>
                  <a:rPr lang="en-US" sz="2200" b="0" dirty="0">
                    <a:solidFill>
                      <a:srgbClr val="FF0000"/>
                    </a:solidFill>
                  </a:rPr>
                  <a:t>explore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sz="1900" dirty="0"/>
                  <a:t>Pick random arm</a:t>
                </a:r>
                <a:endParaRPr lang="en-US" sz="1900" b="0" dirty="0"/>
              </a:p>
              <a:p>
                <a:pPr>
                  <a:spcBef>
                    <a:spcPts val="1200"/>
                  </a:spcBef>
                </a:pPr>
                <a:r>
                  <a:rPr lang="en-US" sz="2200" dirty="0" err="1"/>
                  <a:t>w.p.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l-GR" sz="2200" i="1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200" b="0" dirty="0"/>
                  <a:t> </a:t>
                </a:r>
                <a:r>
                  <a:rPr lang="en-US" sz="2200" b="0" dirty="0">
                    <a:solidFill>
                      <a:srgbClr val="00B050"/>
                    </a:solidFill>
                  </a:rPr>
                  <a:t>exploit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sz="1900" dirty="0"/>
                  <a:t>Pick arm with highest </a:t>
                </a:r>
                <a:r>
                  <a:rPr lang="en-US" sz="1900" i="1" dirty="0"/>
                  <a:t>observed </a:t>
                </a:r>
                <a:r>
                  <a:rPr lang="en-US" sz="1900" dirty="0"/>
                  <a:t>mean (BAE)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2200" dirty="0"/>
                  <a:t>Regret is linear </a:t>
                </a:r>
                <a:r>
                  <a:rPr lang="en-US" sz="2200" dirty="0">
                    <a:sym typeface="Wingdings" pitchFamily="2" charset="2"/>
                  </a:rPr>
                  <a:t></a:t>
                </a:r>
              </a:p>
              <a:p>
                <a:pPr marL="0" indent="0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200" b="0" i="1" smtClean="0">
                          <a:latin typeface="Cambria Math" panose="02040503050406030204" pitchFamily="18" charset="0"/>
                        </a:rPr>
                        <m:t>𝜀</m:t>
                      </m:r>
                      <m:d>
                        <m:dPr>
                          <m:ctrlPr>
                            <a:rPr lang="el-G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sz="2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l-GR" sz="2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l-GR" sz="2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200" b="0" i="0" smtClean="0">
                              <a:latin typeface="Cambria Math" panose="02040503050406030204" pitchFamily="18" charset="0"/>
                            </a:rPr>
                            <m:t>Ε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l-G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200" b="0" i="0" smtClean="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e>
                          </m:d>
                        </m:e>
                      </m:d>
                      <m:r>
                        <m:rPr>
                          <m:sty m:val="p"/>
                        </m:rPr>
                        <a:rPr lang="el-GR" sz="2200" b="0" i="0" smtClean="0">
                          <a:latin typeface="Cambria Math" panose="02040503050406030204" pitchFamily="18" charset="0"/>
                        </a:rPr>
                        <m:t>Τ</m:t>
                      </m:r>
                    </m:oMath>
                  </m:oMathPara>
                </a14:m>
                <a:endParaRPr lang="el-GR" sz="2200" b="0" dirty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2200" b="0" dirty="0"/>
                  <a:t>Problem: never stops exploring…</a:t>
                </a:r>
              </a:p>
              <a:p>
                <a:pPr lvl="1">
                  <a:spcBef>
                    <a:spcPts val="1200"/>
                  </a:spcBef>
                </a:pPr>
                <a:endParaRPr lang="en-US" sz="1900" b="0" dirty="0"/>
              </a:p>
              <a:p>
                <a:pPr>
                  <a:spcBef>
                    <a:spcPts val="1200"/>
                  </a:spcBef>
                </a:pPr>
                <a:endParaRPr lang="en-US" sz="2200" dirty="0"/>
              </a:p>
              <a:p>
                <a:pPr>
                  <a:spcBef>
                    <a:spcPts val="1200"/>
                  </a:spcBef>
                </a:pP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5728866" y="1600200"/>
                <a:ext cx="3186534" cy="5181600"/>
              </a:xfrm>
              <a:blipFill>
                <a:blip r:embed="rId3"/>
                <a:stretch>
                  <a:fillRect l="-397" t="-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3AA2741-B27E-4643-9013-F2847507767F}"/>
              </a:ext>
            </a:extLst>
          </p:cNvPr>
          <p:cNvGrpSpPr/>
          <p:nvPr/>
        </p:nvGrpSpPr>
        <p:grpSpPr>
          <a:xfrm>
            <a:off x="270624" y="1828800"/>
            <a:ext cx="5312714" cy="4600469"/>
            <a:chOff x="270624" y="1828800"/>
            <a:chExt cx="5312714" cy="460046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82E538A-4902-3949-B197-E6C43C99C960}"/>
                </a:ext>
              </a:extLst>
            </p:cNvPr>
            <p:cNvSpPr/>
            <p:nvPr/>
          </p:nvSpPr>
          <p:spPr>
            <a:xfrm>
              <a:off x="270624" y="3439652"/>
              <a:ext cx="1209947" cy="11673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Start of round t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8334BCE-010D-BA45-B28B-A77EEE2F8F04}"/>
                </a:ext>
              </a:extLst>
            </p:cNvPr>
            <p:cNvSpPr/>
            <p:nvPr/>
          </p:nvSpPr>
          <p:spPr>
            <a:xfrm>
              <a:off x="4328385" y="5261950"/>
              <a:ext cx="1254953" cy="11673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Best arm in expectation (BAE)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8860989-4201-4D4C-B134-50909325D639}"/>
                </a:ext>
              </a:extLst>
            </p:cNvPr>
            <p:cNvSpPr/>
            <p:nvPr/>
          </p:nvSpPr>
          <p:spPr>
            <a:xfrm>
              <a:off x="1979855" y="2671150"/>
              <a:ext cx="1209947" cy="11673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Test arms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EDC24FF-7EE1-D849-A46D-CD35A5008BEA}"/>
                </a:ext>
              </a:extLst>
            </p:cNvPr>
            <p:cNvCxnSpPr>
              <a:cxnSpLocks/>
              <a:stCxn id="7" idx="7"/>
              <a:endCxn id="9" idx="2"/>
            </p:cNvCxnSpPr>
            <p:nvPr/>
          </p:nvCxnSpPr>
          <p:spPr>
            <a:xfrm flipV="1">
              <a:off x="1303378" y="3254810"/>
              <a:ext cx="676477" cy="3557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7CBA5C3-B39C-EF48-82C6-7E7AD6EFA8E2}"/>
                </a:ext>
              </a:extLst>
            </p:cNvPr>
            <p:cNvCxnSpPr>
              <a:cxnSpLocks/>
              <a:stCxn id="7" idx="5"/>
              <a:endCxn id="8" idx="2"/>
            </p:cNvCxnSpPr>
            <p:nvPr/>
          </p:nvCxnSpPr>
          <p:spPr>
            <a:xfrm>
              <a:off x="1303378" y="4436021"/>
              <a:ext cx="3025007" cy="14095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72C93CF-F98B-D643-BCF0-C9450768E14D}"/>
                    </a:ext>
                  </a:extLst>
                </p:cNvPr>
                <p:cNvSpPr txBox="1"/>
                <p:nvPr/>
              </p:nvSpPr>
              <p:spPr>
                <a:xfrm>
                  <a:off x="1383293" y="3099183"/>
                  <a:ext cx="301558" cy="369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i="1" dirty="0" smtClean="0"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72C93CF-F98B-D643-BCF0-C9450768E1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3293" y="3099183"/>
                  <a:ext cx="301558" cy="36933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69B49EB-B327-8646-9C89-A63351BBACAC}"/>
                    </a:ext>
                  </a:extLst>
                </p:cNvPr>
                <p:cNvSpPr txBox="1"/>
                <p:nvPr/>
              </p:nvSpPr>
              <p:spPr>
                <a:xfrm>
                  <a:off x="1204750" y="4654389"/>
                  <a:ext cx="759516" cy="36933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69B49EB-B327-8646-9C89-A63351BBAC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4750" y="4654389"/>
                  <a:ext cx="759516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0E69E42-C082-6A46-A63F-39190DF252B3}"/>
                </a:ext>
              </a:extLst>
            </p:cNvPr>
            <p:cNvSpPr/>
            <p:nvPr/>
          </p:nvSpPr>
          <p:spPr>
            <a:xfrm>
              <a:off x="4572000" y="1828800"/>
              <a:ext cx="773694" cy="7735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Arm 1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2DAE5B8-2662-A54A-AE8C-BAA19D45AC38}"/>
                </a:ext>
              </a:extLst>
            </p:cNvPr>
            <p:cNvCxnSpPr>
              <a:cxnSpLocks/>
              <a:stCxn id="9" idx="6"/>
              <a:endCxn id="14" idx="2"/>
            </p:cNvCxnSpPr>
            <p:nvPr/>
          </p:nvCxnSpPr>
          <p:spPr>
            <a:xfrm flipV="1">
              <a:off x="3189802" y="2215588"/>
              <a:ext cx="1382198" cy="10392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625D2FB-D341-3049-B7C2-322F381D0501}"/>
                </a:ext>
              </a:extLst>
            </p:cNvPr>
            <p:cNvSpPr txBox="1"/>
            <p:nvPr/>
          </p:nvSpPr>
          <p:spPr>
            <a:xfrm rot="5400000">
              <a:off x="3694588" y="3334800"/>
              <a:ext cx="3869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…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4B4A918-DC8C-D64B-A141-806100B0EF6F}"/>
                </a:ext>
              </a:extLst>
            </p:cNvPr>
            <p:cNvSpPr txBox="1"/>
            <p:nvPr/>
          </p:nvSpPr>
          <p:spPr>
            <a:xfrm rot="5400000">
              <a:off x="4785195" y="3799308"/>
              <a:ext cx="4606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…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DF198E7-1D31-CC40-9C03-3DD0A43C2248}"/>
                </a:ext>
              </a:extLst>
            </p:cNvPr>
            <p:cNvSpPr txBox="1"/>
            <p:nvPr/>
          </p:nvSpPr>
          <p:spPr>
            <a:xfrm>
              <a:off x="2155654" y="2249522"/>
              <a:ext cx="9002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Explore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E481D56-37AD-B64B-BAAE-74D7B06D06FE}"/>
                </a:ext>
              </a:extLst>
            </p:cNvPr>
            <p:cNvSpPr/>
            <p:nvPr/>
          </p:nvSpPr>
          <p:spPr>
            <a:xfrm>
              <a:off x="4572000" y="2874508"/>
              <a:ext cx="773694" cy="7735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Arm 2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0980D35-0EE7-D044-8346-5F627FA32F65}"/>
                </a:ext>
              </a:extLst>
            </p:cNvPr>
            <p:cNvSpPr/>
            <p:nvPr/>
          </p:nvSpPr>
          <p:spPr>
            <a:xfrm>
              <a:off x="4572000" y="4218140"/>
              <a:ext cx="773694" cy="7735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Arm n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F33B143-9570-E841-A99F-30DDCBD07E4D}"/>
                </a:ext>
              </a:extLst>
            </p:cNvPr>
            <p:cNvCxnSpPr>
              <a:cxnSpLocks/>
              <a:stCxn id="9" idx="6"/>
              <a:endCxn id="21" idx="2"/>
            </p:cNvCxnSpPr>
            <p:nvPr/>
          </p:nvCxnSpPr>
          <p:spPr>
            <a:xfrm>
              <a:off x="3189802" y="3254810"/>
              <a:ext cx="1382198" cy="64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EFE8A9A-13A1-C445-B972-4C5A91F94414}"/>
                </a:ext>
              </a:extLst>
            </p:cNvPr>
            <p:cNvCxnSpPr>
              <a:cxnSpLocks/>
              <a:stCxn id="9" idx="6"/>
              <a:endCxn id="22" idx="1"/>
            </p:cNvCxnSpPr>
            <p:nvPr/>
          </p:nvCxnSpPr>
          <p:spPr>
            <a:xfrm>
              <a:off x="3189802" y="3254810"/>
              <a:ext cx="1495503" cy="10766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4E3C546-99C2-5248-BF68-EDC1F2A5B9D7}"/>
                </a:ext>
              </a:extLst>
            </p:cNvPr>
            <p:cNvSpPr txBox="1"/>
            <p:nvPr/>
          </p:nvSpPr>
          <p:spPr>
            <a:xfrm>
              <a:off x="3551331" y="3768684"/>
              <a:ext cx="5633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1/n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7FAA557-FEEB-864E-8DFD-0A2537DE31C9}"/>
                </a:ext>
              </a:extLst>
            </p:cNvPr>
            <p:cNvSpPr txBox="1"/>
            <p:nvPr/>
          </p:nvSpPr>
          <p:spPr>
            <a:xfrm>
              <a:off x="3590625" y="2895705"/>
              <a:ext cx="5633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1/n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05260A-8E84-144C-B3BC-518AA7EED628}"/>
                </a:ext>
              </a:extLst>
            </p:cNvPr>
            <p:cNvSpPr txBox="1"/>
            <p:nvPr/>
          </p:nvSpPr>
          <p:spPr>
            <a:xfrm>
              <a:off x="3594917" y="2324715"/>
              <a:ext cx="5633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1/n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C3DCCCAE-85EE-BA40-80D9-CB0D25BFF13A}"/>
              </a:ext>
            </a:extLst>
          </p:cNvPr>
          <p:cNvSpPr txBox="1"/>
          <p:nvPr/>
        </p:nvSpPr>
        <p:spPr>
          <a:xfrm>
            <a:off x="2825025" y="484037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Exploit</a:t>
            </a:r>
          </a:p>
        </p:txBody>
      </p:sp>
    </p:spTree>
    <p:extLst>
      <p:ext uri="{BB962C8B-B14F-4D97-AF65-F5344CB8AC3E}">
        <p14:creationId xmlns:p14="http://schemas.microsoft.com/office/powerpoint/2010/main" val="4151201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Decaying </a:t>
            </a:r>
            <a:r>
              <a:rPr lang="el-GR" dirty="0"/>
              <a:t>ε-</a:t>
            </a:r>
            <a:r>
              <a:rPr lang="en-US" dirty="0"/>
              <a:t>Greedy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5728866" y="1600200"/>
                <a:ext cx="3186534" cy="518160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sz="2200" dirty="0" err="1"/>
                  <a:t>w.p.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l-GR" sz="2200" b="0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200" b="0" dirty="0"/>
                  <a:t> </a:t>
                </a:r>
                <a:r>
                  <a:rPr lang="en-US" sz="2200" b="0" dirty="0">
                    <a:solidFill>
                      <a:srgbClr val="FF0000"/>
                    </a:solidFill>
                  </a:rPr>
                  <a:t>explore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sz="1900" dirty="0"/>
                  <a:t>Pick random arm</a:t>
                </a:r>
                <a:endParaRPr lang="en-US" sz="1900" b="0" dirty="0"/>
              </a:p>
              <a:p>
                <a:pPr>
                  <a:spcBef>
                    <a:spcPts val="1200"/>
                  </a:spcBef>
                </a:pPr>
                <a:r>
                  <a:rPr lang="en-US" sz="2200" dirty="0" err="1"/>
                  <a:t>w.p.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b="0" i="0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l-GR" sz="2200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200" b="0" dirty="0"/>
                  <a:t> </a:t>
                </a:r>
                <a:r>
                  <a:rPr lang="en-US" sz="2200" b="0" dirty="0">
                    <a:solidFill>
                      <a:srgbClr val="00B050"/>
                    </a:solidFill>
                  </a:rPr>
                  <a:t>exploit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sz="1900" dirty="0"/>
                  <a:t>Pick arm with highest </a:t>
                </a:r>
                <a:r>
                  <a:rPr lang="en-US" sz="1900" i="1" dirty="0"/>
                  <a:t>observed </a:t>
                </a:r>
                <a:r>
                  <a:rPr lang="en-US" sz="1900" dirty="0"/>
                  <a:t>mean (BAE)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2200" dirty="0"/>
                  <a:t>Regret is log </a:t>
                </a:r>
                <a:r>
                  <a:rPr lang="en-US" sz="2200" dirty="0">
                    <a:sym typeface="Wingdings" pitchFamily="2" charset="2"/>
                  </a:rPr>
                  <a:t> </a:t>
                </a:r>
              </a:p>
              <a:p>
                <a:pPr marL="0" indent="0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200" b="0" i="1" smtClean="0">
                          <a:latin typeface="Cambria Math" panose="02040503050406030204" pitchFamily="18" charset="0"/>
                        </a:rPr>
                        <m:t>𝜀</m:t>
                      </m:r>
                      <m:d>
                        <m:dPr>
                          <m:ctrlPr>
                            <a:rPr lang="el-GR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l-G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l-GR" sz="22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l-GR" sz="2200" b="0" i="1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l-GR" sz="22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l-GR" sz="2200" b="0" i="0" smtClean="0">
                              <a:latin typeface="Cambria Math" panose="02040503050406030204" pitchFamily="18" charset="0"/>
                            </a:rPr>
                            <m:t>Ε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l-GR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sz="2200" b="0" i="0" smtClean="0">
                                  <a:latin typeface="Cambria Math" panose="02040503050406030204" pitchFamily="18" charset="0"/>
                                </a:rPr>
                                <m:t>μ</m:t>
                              </m:r>
                            </m:e>
                          </m:d>
                        </m:e>
                      </m:d>
                      <m:r>
                        <m:rPr>
                          <m:sty m:val="p"/>
                        </m:rPr>
                        <a:rPr lang="en-US" sz="22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sz="22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l-GR" sz="2200" b="0" i="0" smtClean="0">
                          <a:latin typeface="Cambria Math" panose="02040503050406030204" pitchFamily="18" charset="0"/>
                        </a:rPr>
                        <m:t>Τ</m:t>
                      </m:r>
                      <m:r>
                        <a:rPr lang="en-US" sz="22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l-GR" sz="2200" b="0" dirty="0"/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2200" b="0" dirty="0"/>
                  <a:t>Problem: never stops exploring…</a:t>
                </a:r>
              </a:p>
              <a:p>
                <a:pPr lvl="1">
                  <a:spcBef>
                    <a:spcPts val="1200"/>
                  </a:spcBef>
                </a:pPr>
                <a:endParaRPr lang="en-US" sz="1900" b="0" dirty="0"/>
              </a:p>
              <a:p>
                <a:pPr>
                  <a:spcBef>
                    <a:spcPts val="1200"/>
                  </a:spcBef>
                </a:pPr>
                <a:endParaRPr lang="en-US" sz="2200" dirty="0"/>
              </a:p>
              <a:p>
                <a:pPr>
                  <a:spcBef>
                    <a:spcPts val="1200"/>
                  </a:spcBef>
                </a:pP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5728866" y="1600200"/>
                <a:ext cx="3186534" cy="5181600"/>
              </a:xfrm>
              <a:blipFill>
                <a:blip r:embed="rId3"/>
                <a:stretch>
                  <a:fillRect l="-397" t="-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E3AA2741-B27E-4643-9013-F2847507767F}"/>
              </a:ext>
            </a:extLst>
          </p:cNvPr>
          <p:cNvGrpSpPr/>
          <p:nvPr/>
        </p:nvGrpSpPr>
        <p:grpSpPr>
          <a:xfrm>
            <a:off x="270624" y="1828800"/>
            <a:ext cx="5312714" cy="4600469"/>
            <a:chOff x="270624" y="1828800"/>
            <a:chExt cx="5312714" cy="4600469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82E538A-4902-3949-B197-E6C43C99C960}"/>
                </a:ext>
              </a:extLst>
            </p:cNvPr>
            <p:cNvSpPr/>
            <p:nvPr/>
          </p:nvSpPr>
          <p:spPr>
            <a:xfrm>
              <a:off x="270624" y="3439652"/>
              <a:ext cx="1209947" cy="11673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Start of round t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8334BCE-010D-BA45-B28B-A77EEE2F8F04}"/>
                </a:ext>
              </a:extLst>
            </p:cNvPr>
            <p:cNvSpPr/>
            <p:nvPr/>
          </p:nvSpPr>
          <p:spPr>
            <a:xfrm>
              <a:off x="4328385" y="5261950"/>
              <a:ext cx="1254953" cy="11673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Best arm in expectation (BAE)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8860989-4201-4D4C-B134-50909325D639}"/>
                </a:ext>
              </a:extLst>
            </p:cNvPr>
            <p:cNvSpPr/>
            <p:nvPr/>
          </p:nvSpPr>
          <p:spPr>
            <a:xfrm>
              <a:off x="1979855" y="2671150"/>
              <a:ext cx="1209947" cy="116731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Test arms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8EDC24FF-7EE1-D849-A46D-CD35A5008BEA}"/>
                </a:ext>
              </a:extLst>
            </p:cNvPr>
            <p:cNvCxnSpPr>
              <a:cxnSpLocks/>
              <a:stCxn id="7" idx="7"/>
              <a:endCxn id="9" idx="2"/>
            </p:cNvCxnSpPr>
            <p:nvPr/>
          </p:nvCxnSpPr>
          <p:spPr>
            <a:xfrm flipV="1">
              <a:off x="1303378" y="3254810"/>
              <a:ext cx="676477" cy="35579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B7CBA5C3-B39C-EF48-82C6-7E7AD6EFA8E2}"/>
                </a:ext>
              </a:extLst>
            </p:cNvPr>
            <p:cNvCxnSpPr>
              <a:cxnSpLocks/>
              <a:stCxn id="7" idx="5"/>
              <a:endCxn id="8" idx="2"/>
            </p:cNvCxnSpPr>
            <p:nvPr/>
          </p:nvCxnSpPr>
          <p:spPr>
            <a:xfrm>
              <a:off x="1303378" y="4436021"/>
              <a:ext cx="3025007" cy="14095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72C93CF-F98B-D643-BCF0-C9450768E14D}"/>
                    </a:ext>
                  </a:extLst>
                </p:cNvPr>
                <p:cNvSpPr txBox="1"/>
                <p:nvPr/>
              </p:nvSpPr>
              <p:spPr>
                <a:xfrm>
                  <a:off x="1385622" y="2909610"/>
                  <a:ext cx="301558" cy="5666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l-GR" i="1" dirty="0" smtClean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72C93CF-F98B-D643-BCF0-C9450768E1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5622" y="2909610"/>
                  <a:ext cx="301558" cy="566694"/>
                </a:xfrm>
                <a:prstGeom prst="rect">
                  <a:avLst/>
                </a:prstGeom>
                <a:blipFill>
                  <a:blip r:embed="rId4"/>
                  <a:stretch>
                    <a:fillRect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69B49EB-B327-8646-9C89-A63351BBACAC}"/>
                    </a:ext>
                  </a:extLst>
                </p:cNvPr>
                <p:cNvSpPr txBox="1"/>
                <p:nvPr/>
              </p:nvSpPr>
              <p:spPr>
                <a:xfrm>
                  <a:off x="1204750" y="4654389"/>
                  <a:ext cx="759516" cy="56669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1−</m:t>
                        </m:r>
                        <m:f>
                          <m:f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l-GR" i="1" dirty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num>
                          <m:den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169B49EB-B327-8646-9C89-A63351BBAC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4750" y="4654389"/>
                  <a:ext cx="759516" cy="566694"/>
                </a:xfrm>
                <a:prstGeom prst="rect">
                  <a:avLst/>
                </a:prstGeom>
                <a:blipFill>
                  <a:blip r:embed="rId5"/>
                  <a:stretch>
                    <a:fillRect b="-4444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0E69E42-C082-6A46-A63F-39190DF252B3}"/>
                </a:ext>
              </a:extLst>
            </p:cNvPr>
            <p:cNvSpPr/>
            <p:nvPr/>
          </p:nvSpPr>
          <p:spPr>
            <a:xfrm>
              <a:off x="4572000" y="1828800"/>
              <a:ext cx="773694" cy="7735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Arm 1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2DAE5B8-2662-A54A-AE8C-BAA19D45AC38}"/>
                </a:ext>
              </a:extLst>
            </p:cNvPr>
            <p:cNvCxnSpPr>
              <a:cxnSpLocks/>
              <a:stCxn id="9" idx="6"/>
              <a:endCxn id="14" idx="2"/>
            </p:cNvCxnSpPr>
            <p:nvPr/>
          </p:nvCxnSpPr>
          <p:spPr>
            <a:xfrm flipV="1">
              <a:off x="3189802" y="2215588"/>
              <a:ext cx="1382198" cy="103922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625D2FB-D341-3049-B7C2-322F381D0501}"/>
                </a:ext>
              </a:extLst>
            </p:cNvPr>
            <p:cNvSpPr txBox="1"/>
            <p:nvPr/>
          </p:nvSpPr>
          <p:spPr>
            <a:xfrm rot="5400000">
              <a:off x="3694588" y="3334800"/>
              <a:ext cx="3869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…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4B4A918-DC8C-D64B-A141-806100B0EF6F}"/>
                </a:ext>
              </a:extLst>
            </p:cNvPr>
            <p:cNvSpPr txBox="1"/>
            <p:nvPr/>
          </p:nvSpPr>
          <p:spPr>
            <a:xfrm rot="5400000">
              <a:off x="4785195" y="3799308"/>
              <a:ext cx="4606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…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DF198E7-1D31-CC40-9C03-3DD0A43C2248}"/>
                </a:ext>
              </a:extLst>
            </p:cNvPr>
            <p:cNvSpPr txBox="1"/>
            <p:nvPr/>
          </p:nvSpPr>
          <p:spPr>
            <a:xfrm>
              <a:off x="2155654" y="2249522"/>
              <a:ext cx="9002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Explore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E481D56-37AD-B64B-BAAE-74D7B06D06FE}"/>
                </a:ext>
              </a:extLst>
            </p:cNvPr>
            <p:cNvSpPr/>
            <p:nvPr/>
          </p:nvSpPr>
          <p:spPr>
            <a:xfrm>
              <a:off x="4572000" y="2874508"/>
              <a:ext cx="773694" cy="7735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Arm 2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20980D35-0EE7-D044-8346-5F627FA32F65}"/>
                </a:ext>
              </a:extLst>
            </p:cNvPr>
            <p:cNvSpPr/>
            <p:nvPr/>
          </p:nvSpPr>
          <p:spPr>
            <a:xfrm>
              <a:off x="4572000" y="4218140"/>
              <a:ext cx="773694" cy="77357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Arm n</a:t>
              </a: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F33B143-9570-E841-A99F-30DDCBD07E4D}"/>
                </a:ext>
              </a:extLst>
            </p:cNvPr>
            <p:cNvCxnSpPr>
              <a:cxnSpLocks/>
              <a:stCxn id="9" idx="6"/>
              <a:endCxn id="21" idx="2"/>
            </p:cNvCxnSpPr>
            <p:nvPr/>
          </p:nvCxnSpPr>
          <p:spPr>
            <a:xfrm>
              <a:off x="3189802" y="3254810"/>
              <a:ext cx="1382198" cy="64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EFE8A9A-13A1-C445-B972-4C5A91F94414}"/>
                </a:ext>
              </a:extLst>
            </p:cNvPr>
            <p:cNvCxnSpPr>
              <a:cxnSpLocks/>
              <a:stCxn id="9" idx="6"/>
              <a:endCxn id="22" idx="1"/>
            </p:cNvCxnSpPr>
            <p:nvPr/>
          </p:nvCxnSpPr>
          <p:spPr>
            <a:xfrm>
              <a:off x="3189802" y="3254810"/>
              <a:ext cx="1495503" cy="107661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4E3C546-99C2-5248-BF68-EDC1F2A5B9D7}"/>
                </a:ext>
              </a:extLst>
            </p:cNvPr>
            <p:cNvSpPr txBox="1"/>
            <p:nvPr/>
          </p:nvSpPr>
          <p:spPr>
            <a:xfrm>
              <a:off x="3551331" y="3768684"/>
              <a:ext cx="5633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1/n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7FAA557-FEEB-864E-8DFD-0A2537DE31C9}"/>
                </a:ext>
              </a:extLst>
            </p:cNvPr>
            <p:cNvSpPr txBox="1"/>
            <p:nvPr/>
          </p:nvSpPr>
          <p:spPr>
            <a:xfrm>
              <a:off x="3590625" y="2895705"/>
              <a:ext cx="5633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1/n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005260A-8E84-144C-B3BC-518AA7EED628}"/>
                </a:ext>
              </a:extLst>
            </p:cNvPr>
            <p:cNvSpPr txBox="1"/>
            <p:nvPr/>
          </p:nvSpPr>
          <p:spPr>
            <a:xfrm>
              <a:off x="3594917" y="2324715"/>
              <a:ext cx="5633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1/n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C3DCCCAE-85EE-BA40-80D9-CB0D25BFF13A}"/>
              </a:ext>
            </a:extLst>
          </p:cNvPr>
          <p:cNvSpPr txBox="1"/>
          <p:nvPr/>
        </p:nvSpPr>
        <p:spPr>
          <a:xfrm>
            <a:off x="2825025" y="484037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Exploit</a:t>
            </a:r>
          </a:p>
        </p:txBody>
      </p:sp>
      <p:sp>
        <p:nvSpPr>
          <p:cNvPr id="26" name="Rectangular Callout 25">
            <a:extLst>
              <a:ext uri="{FF2B5EF4-FFF2-40B4-BE49-F238E27FC236}">
                <a16:creationId xmlns:a16="http://schemas.microsoft.com/office/drawing/2014/main" id="{28AE54E0-5733-A648-B665-11A4DB9C371E}"/>
              </a:ext>
            </a:extLst>
          </p:cNvPr>
          <p:cNvSpPr/>
          <p:nvPr/>
        </p:nvSpPr>
        <p:spPr>
          <a:xfrm>
            <a:off x="6206171" y="4111867"/>
            <a:ext cx="2304399" cy="1085044"/>
          </a:xfrm>
          <a:prstGeom prst="wedgeRectCallout">
            <a:avLst>
              <a:gd name="adj1" fmla="val 15836"/>
              <a:gd name="adj2" fmla="val -806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Basically the same, but prob. of exploring </a:t>
            </a:r>
            <a:r>
              <a:rPr lang="en-US" b="1" dirty="0"/>
              <a:t>decays </a:t>
            </a:r>
            <a:r>
              <a:rPr lang="en-US" dirty="0"/>
              <a:t>every round</a:t>
            </a:r>
          </a:p>
        </p:txBody>
      </p:sp>
    </p:spTree>
    <p:extLst>
      <p:ext uri="{BB962C8B-B14F-4D97-AF65-F5344CB8AC3E}">
        <p14:creationId xmlns:p14="http://schemas.microsoft.com/office/powerpoint/2010/main" val="367283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6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Bernoulli Bandits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518160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:r>
                  <a:rPr lang="en-US" sz="2200" dirty="0"/>
                  <a:t>For the remaining algorithms, assume Bernoulli rewards</a:t>
                </a:r>
                <a:r>
                  <a:rPr lang="en-US" sz="2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*</a:t>
                </a:r>
              </a:p>
              <a:p>
                <a:pPr marL="0" indent="0"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200" b="0" i="0" smtClean="0">
                          <a:latin typeface="Cambria Math" panose="02040503050406030204" pitchFamily="18" charset="0"/>
                        </a:rPr>
                        <m:t>Bernoulli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1    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.   </m:t>
                              </m:r>
                              <m:sSub>
                                <m:sSub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l-GR" sz="22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        </m:t>
                              </m:r>
                            </m:e>
                            <m:e>
                              <m: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.   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l-GR" sz="22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en-US" sz="2200" dirty="0"/>
              </a:p>
              <a:p>
                <a:pPr marL="0" indent="0">
                  <a:spcBef>
                    <a:spcPts val="1200"/>
                  </a:spcBef>
                  <a:buNone/>
                </a:pPr>
                <a:endParaRPr lang="en-US" sz="2200" dirty="0"/>
              </a:p>
              <a:p>
                <a:pPr>
                  <a:spcBef>
                    <a:spcPts val="1200"/>
                  </a:spcBef>
                </a:pPr>
                <a:r>
                  <a:rPr lang="en-US" sz="2200" dirty="0"/>
                  <a:t>So the </a:t>
                </a:r>
                <a:r>
                  <a:rPr lang="en-US" sz="2200" i="1" dirty="0"/>
                  <a:t>true</a:t>
                </a:r>
                <a:r>
                  <a:rPr lang="en-US" sz="2200" dirty="0"/>
                  <a:t> mean reward of arm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200" dirty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200" dirty="0"/>
              </a:p>
              <a:p>
                <a:pPr lvl="1">
                  <a:spcBef>
                    <a:spcPts val="1200"/>
                  </a:spcBef>
                </a:pPr>
                <a:r>
                  <a:rPr lang="en-US" sz="1900" dirty="0"/>
                  <a:t>But again, these are </a:t>
                </a:r>
                <a:r>
                  <a:rPr lang="en-US" sz="1900" dirty="0">
                    <a:solidFill>
                      <a:srgbClr val="FF0000"/>
                    </a:solidFill>
                  </a:rPr>
                  <a:t>UNKNOWN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200" dirty="0"/>
                  <a:t>Some basic notation:</a:t>
                </a:r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900" dirty="0"/>
                  <a:t>: number of times pulling </a:t>
                </a:r>
                <a14:m>
                  <m:oMath xmlns:m="http://schemas.openxmlformats.org/officeDocument/2006/math">
                    <m:r>
                      <a:rPr lang="en-US" sz="19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900" dirty="0"/>
                  <a:t> gave reward 1</a:t>
                </a:r>
                <a:endParaRPr lang="en-US" sz="2200" dirty="0"/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900" dirty="0"/>
                  <a:t>: number of times pulling </a:t>
                </a:r>
                <a14:m>
                  <m:oMath xmlns:m="http://schemas.openxmlformats.org/officeDocument/2006/math">
                    <m:r>
                      <a:rPr lang="en-US" sz="19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900" dirty="0"/>
                  <a:t> gave reward 0</a:t>
                </a:r>
              </a:p>
              <a:p>
                <a:pPr lvl="1">
                  <a:spcBef>
                    <a:spcPts val="1200"/>
                  </a:spcBef>
                </a:pPr>
                <a14:m>
                  <m:oMath xmlns:m="http://schemas.openxmlformats.org/officeDocument/2006/math"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900" i="1">
                        <a:latin typeface="Cambria Math" panose="02040503050406030204" pitchFamily="18" charset="0"/>
                      </a:rPr>
                      <m:t>𝑎</m:t>
                    </m:r>
                    <m:d>
                      <m:dPr>
                        <m:ctrlPr>
                          <a:rPr lang="en-US" sz="1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900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900" dirty="0"/>
                  <a:t>: number of times </a:t>
                </a:r>
                <a14:m>
                  <m:oMath xmlns:m="http://schemas.openxmlformats.org/officeDocument/2006/math">
                    <m:r>
                      <a:rPr lang="en-US" sz="19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900" dirty="0"/>
                  <a:t> was pulled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1600200"/>
                <a:ext cx="8153400" cy="5181600"/>
              </a:xfrm>
              <a:blipFill>
                <a:blip r:embed="rId3"/>
                <a:stretch>
                  <a:fillRect l="-156" t="-23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9BC99B3A-E25E-8A44-A1A5-6AE6B819C3B7}"/>
              </a:ext>
            </a:extLst>
          </p:cNvPr>
          <p:cNvSpPr txBox="1"/>
          <p:nvPr/>
        </p:nvSpPr>
        <p:spPr>
          <a:xfrm>
            <a:off x="228600" y="6416361"/>
            <a:ext cx="4070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 But this generalizes to other distributions.</a:t>
            </a:r>
          </a:p>
        </p:txBody>
      </p:sp>
    </p:spTree>
    <p:extLst>
      <p:ext uri="{BB962C8B-B14F-4D97-AF65-F5344CB8AC3E}">
        <p14:creationId xmlns:p14="http://schemas.microsoft.com/office/powerpoint/2010/main" val="3366489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UCB Algorithm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1600200"/>
                <a:ext cx="8378952" cy="5181600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1200"/>
                  </a:spcBef>
                </a:pPr>
                <a:r>
                  <a:rPr lang="en-US" sz="2200" dirty="0"/>
                  <a:t>Create confidence interval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sz="22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/>
                  <a:t>, pick arm with best upper bound:</a:t>
                </a:r>
              </a:p>
              <a:p>
                <a:pPr>
                  <a:spcBef>
                    <a:spcPts val="1200"/>
                  </a:spcBef>
                </a:pPr>
                <a:endParaRPr lang="en-US" sz="2200" dirty="0"/>
              </a:p>
              <a:p>
                <a:pPr>
                  <a:spcBef>
                    <a:spcPts val="1200"/>
                  </a:spcBef>
                </a:pPr>
                <a:endParaRPr lang="en-US" sz="2200" dirty="0"/>
              </a:p>
              <a:p>
                <a:pPr>
                  <a:spcBef>
                    <a:spcPts val="1200"/>
                  </a:spcBef>
                </a:pPr>
                <a:endParaRPr lang="en-US" sz="2200" dirty="0"/>
              </a:p>
              <a:p>
                <a:pPr>
                  <a:spcBef>
                    <a:spcPts val="1200"/>
                  </a:spcBef>
                </a:pPr>
                <a:r>
                  <a:rPr lang="en-US" sz="2200" dirty="0">
                    <a:solidFill>
                      <a:srgbClr val="FF0000"/>
                    </a:solidFill>
                  </a:rPr>
                  <a:t>Exploration: </a:t>
                </a:r>
                <a:r>
                  <a:rPr lang="en-US" sz="2200" dirty="0"/>
                  <a:t>Yes while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2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is large, but decays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200" dirty="0">
                    <a:solidFill>
                      <a:srgbClr val="00B050"/>
                    </a:solidFill>
                  </a:rPr>
                  <a:t>Exploitation: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200" dirty="0"/>
                  <a:t>decreases the more we pull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200" dirty="0"/>
                  <a:t>, so </a:t>
                </a:r>
                <a14:m>
                  <m:oMath xmlns:m="http://schemas.openxmlformats.org/officeDocument/2006/math">
                    <m:r>
                      <a:rPr lang="el-GR" sz="2200" b="0" i="1" dirty="0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200" i="1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200" i="1" dirty="0" err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200" i="1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22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dirty="0"/>
                  <a:t> dominates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1600200"/>
                <a:ext cx="8378952" cy="5181600"/>
              </a:xfrm>
              <a:blipFill>
                <a:blip r:embed="rId3"/>
                <a:stretch>
                  <a:fillRect l="-152" t="-978" r="-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80D92-E67C-7043-B1CA-9C1FE97A763E}"/>
              </a:ext>
            </a:extLst>
          </p:cNvPr>
          <p:cNvGrpSpPr/>
          <p:nvPr/>
        </p:nvGrpSpPr>
        <p:grpSpPr>
          <a:xfrm>
            <a:off x="3802872" y="4794034"/>
            <a:ext cx="2642557" cy="1948350"/>
            <a:chOff x="3802872" y="4794034"/>
            <a:chExt cx="2642557" cy="194835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FDBF80A-3126-7647-8028-FCA37C0958F8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445478" y="5187553"/>
              <a:ext cx="1" cy="127814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8BC2910-2785-2247-B95D-8F273F4750EB}"/>
                    </a:ext>
                  </a:extLst>
                </p:cNvPr>
                <p:cNvSpPr txBox="1"/>
                <p:nvPr/>
              </p:nvSpPr>
              <p:spPr>
                <a:xfrm>
                  <a:off x="4266158" y="6403830"/>
                  <a:ext cx="41953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l-G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16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8BC2910-2785-2247-B95D-8F273F4750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6158" y="6403830"/>
                  <a:ext cx="419538" cy="338554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8696698-9E97-F64C-8ABC-7E8BFF76557B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213337" y="5187553"/>
              <a:ext cx="1" cy="127814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6298617-A7C0-B646-A25A-90307CAF8AC9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4229100" y="5643977"/>
              <a:ext cx="1140302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89D4641-074A-1D43-81C6-264A1F9CC5EC}"/>
                    </a:ext>
                  </a:extLst>
                </p:cNvPr>
                <p:cNvSpPr/>
                <p:nvPr/>
              </p:nvSpPr>
              <p:spPr>
                <a:xfrm>
                  <a:off x="3802872" y="4872107"/>
                  <a:ext cx="820929" cy="2910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l-GR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el-G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89D4641-074A-1D43-81C6-264A1F9CC5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02872" y="4872107"/>
                  <a:ext cx="820929" cy="291055"/>
                </a:xfrm>
                <a:prstGeom prst="rect">
                  <a:avLst/>
                </a:prstGeom>
                <a:blipFill>
                  <a:blip r:embed="rId5"/>
                  <a:stretch>
                    <a:fillRect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C607A67-5A04-D84D-8756-2B77F1FAEB1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096161" y="5163162"/>
              <a:ext cx="923639" cy="433247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8419B24-58C0-454B-A1D2-4BA893C84E7F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5369402" y="5163162"/>
              <a:ext cx="1" cy="127814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085367DF-3615-0D46-861B-EFA8013CF30E}"/>
                    </a:ext>
                  </a:extLst>
                </p:cNvPr>
                <p:cNvSpPr/>
                <p:nvPr/>
              </p:nvSpPr>
              <p:spPr>
                <a:xfrm>
                  <a:off x="5594170" y="4794034"/>
                  <a:ext cx="851259" cy="2910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d>
                          <m:dPr>
                            <m:ctrlPr>
                              <a:rPr lang="el-G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085367DF-3615-0D46-861B-EFA8013CF30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4170" y="4794034"/>
                  <a:ext cx="851259" cy="291055"/>
                </a:xfrm>
                <a:prstGeom prst="rect">
                  <a:avLst/>
                </a:prstGeom>
                <a:blipFill>
                  <a:blip r:embed="rId6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6254DD-9FF3-6C48-9B94-98D0EEFEA018}"/>
                  </a:ext>
                </a:extLst>
              </p:cNvPr>
              <p:cNvSpPr txBox="1"/>
              <p:nvPr/>
            </p:nvSpPr>
            <p:spPr>
              <a:xfrm>
                <a:off x="1383428" y="2192904"/>
                <a:ext cx="2596734" cy="10999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Aft>
                    <a:spcPts val="1200"/>
                  </a:spcAft>
                </a:pPr>
                <a:r>
                  <a:rPr lang="en-US" dirty="0"/>
                  <a:t>(Observed mean)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i="1">
                          <a:latin typeface="Cambria Math" panose="02040503050406030204" pitchFamily="18" charset="0"/>
                        </a:rPr>
                        <m:t>𝜇</m:t>
                      </m:r>
                      <m:d>
                        <m:dPr>
                          <m:ctrlPr>
                            <a:rPr lang="el-G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B6254DD-9FF3-6C48-9B94-98D0EEFEA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3428" y="2192904"/>
                <a:ext cx="2596734" cy="1099981"/>
              </a:xfrm>
              <a:prstGeom prst="rect">
                <a:avLst/>
              </a:prstGeom>
              <a:blipFill>
                <a:blip r:embed="rId8"/>
                <a:stretch>
                  <a:fillRect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5B57EB0-C938-7042-A57B-45AD291E2347}"/>
                  </a:ext>
                </a:extLst>
              </p:cNvPr>
              <p:cNvSpPr txBox="1"/>
              <p:nvPr/>
            </p:nvSpPr>
            <p:spPr>
              <a:xfrm>
                <a:off x="5096161" y="2192904"/>
                <a:ext cx="2596734" cy="1464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(Upper confidence bound)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</m:e>
                      </m:rad>
                      <m:r>
                        <m:rPr>
                          <m:nor/>
                        </m:rPr>
                        <a:rPr lang="en-US" dirty="0">
                          <a:solidFill>
                            <a:srgbClr val="0070C0"/>
                          </a:solidFill>
                        </a:rPr>
                        <m:t>  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5B57EB0-C938-7042-A57B-45AD291E23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6161" y="2192904"/>
                <a:ext cx="2596734" cy="1464696"/>
              </a:xfrm>
              <a:prstGeom prst="rect">
                <a:avLst/>
              </a:prstGeom>
              <a:blipFill>
                <a:blip r:embed="rId9"/>
                <a:stretch>
                  <a:fillRect l="-976" t="-1724" r="-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Cross 28">
            <a:extLst>
              <a:ext uri="{FF2B5EF4-FFF2-40B4-BE49-F238E27FC236}">
                <a16:creationId xmlns:a16="http://schemas.microsoft.com/office/drawing/2014/main" id="{132D8F3E-1A4A-9B48-A2F9-2C3AA4221F4D}"/>
              </a:ext>
            </a:extLst>
          </p:cNvPr>
          <p:cNvSpPr/>
          <p:nvPr/>
        </p:nvSpPr>
        <p:spPr>
          <a:xfrm>
            <a:off x="4205263" y="2723454"/>
            <a:ext cx="480433" cy="458718"/>
          </a:xfrm>
          <a:prstGeom prst="plus">
            <a:avLst>
              <a:gd name="adj" fmla="val 4246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1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lnDef>
      <a:spPr>
        <a:ln w="28575"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8864</TotalTime>
  <Words>991</Words>
  <Application>Microsoft Macintosh PowerPoint</Application>
  <PresentationFormat>On-screen Show (4:3)</PresentationFormat>
  <Paragraphs>196</Paragraphs>
  <Slides>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Calibri</vt:lpstr>
      <vt:lpstr>Cambria Math</vt:lpstr>
      <vt:lpstr>Tw Cen MT</vt:lpstr>
      <vt:lpstr>Wingdings</vt:lpstr>
      <vt:lpstr>Wingdings 2</vt:lpstr>
      <vt:lpstr>Median</vt:lpstr>
      <vt:lpstr>RECITATION 10: bandits</vt:lpstr>
      <vt:lpstr>Announcements</vt:lpstr>
      <vt:lpstr>Agenda</vt:lpstr>
      <vt:lpstr>MAB Setting</vt:lpstr>
      <vt:lpstr>MAB Setting</vt:lpstr>
      <vt:lpstr>ε-Greedy</vt:lpstr>
      <vt:lpstr>Decaying ε-Greedy</vt:lpstr>
      <vt:lpstr>Bernoulli Bandits</vt:lpstr>
      <vt:lpstr>UCB Algorithm</vt:lpstr>
      <vt:lpstr>Thompson Sampling</vt:lpstr>
      <vt:lpstr>Thompson Sampling</vt:lpstr>
      <vt:lpstr>Thompson Sampling with Bernoulli</vt:lpstr>
      <vt:lpstr>Thompson Sampling with Bernoulli</vt:lpstr>
    </vt:vector>
  </TitlesOfParts>
  <Company>MIT Sloan School of Management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Recitation 1:  Decision Trees</dc:title>
  <dc:creator>Sloan Technology Services</dc:creator>
  <cp:lastModifiedBy>Theodore Philip Papalexopoulos</cp:lastModifiedBy>
  <cp:revision>239</cp:revision>
  <cp:lastPrinted>2016-09-27T22:19:04Z</cp:lastPrinted>
  <dcterms:created xsi:type="dcterms:W3CDTF">2012-09-04T02:37:44Z</dcterms:created>
  <dcterms:modified xsi:type="dcterms:W3CDTF">2021-11-17T17:38:06Z</dcterms:modified>
</cp:coreProperties>
</file>